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sldIdLst>
    <p:sldId id="256" r:id="rId2"/>
    <p:sldId id="269" r:id="rId3"/>
    <p:sldId id="257" r:id="rId4"/>
    <p:sldId id="263" r:id="rId5"/>
    <p:sldId id="258" r:id="rId6"/>
    <p:sldId id="264" r:id="rId7"/>
    <p:sldId id="270" r:id="rId8"/>
    <p:sldId id="262" r:id="rId9"/>
    <p:sldId id="268" r:id="rId10"/>
    <p:sldId id="272" r:id="rId11"/>
    <p:sldId id="259" r:id="rId12"/>
    <p:sldId id="271" r:id="rId13"/>
    <p:sldId id="260" r:id="rId14"/>
    <p:sldId id="265" r:id="rId15"/>
    <p:sldId id="261" r:id="rId16"/>
    <p:sldId id="266" r:id="rId17"/>
    <p:sldId id="267"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6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CA"/>
              <a:t>Facility Age Distribution</a:t>
            </a:r>
          </a:p>
          <a:p>
            <a:pPr>
              <a:defRPr/>
            </a:pPr>
            <a:r>
              <a:rPr lang="en-CA"/>
              <a:t>Decade of School Opening</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1.5167644024469892E-2"/>
          <c:y val="0.18818718893508873"/>
          <c:w val="0.95602198900549729"/>
          <c:h val="0.63661397133995556"/>
        </c:manualLayout>
      </c:layout>
      <c:barChart>
        <c:barDir val="col"/>
        <c:grouping val="clustered"/>
        <c:varyColors val="0"/>
        <c:ser>
          <c:idx val="0"/>
          <c:order val="0"/>
          <c:tx>
            <c:strRef>
              <c:f>'AGe of School Facilities'!$B$19</c:f>
              <c:strCache>
                <c:ptCount val="1"/>
                <c:pt idx="0">
                  <c:v>Number of Schools Opened</c:v>
                </c:pt>
              </c:strCache>
            </c:strRef>
          </c:tx>
          <c:spPr>
            <a:gradFill flip="none" rotWithShape="1">
              <a:gsLst>
                <a:gs pos="50579">
                  <a:srgbClr val="70A783"/>
                </a:gs>
                <a:gs pos="90000">
                  <a:schemeClr val="accent5"/>
                </a:gs>
                <a:gs pos="13000">
                  <a:srgbClr val="00B050"/>
                </a:gs>
              </a:gsLst>
              <a:lin ang="16200000" scaled="1"/>
              <a:tileRect/>
            </a:gradFill>
            <a:ln>
              <a:noFill/>
            </a:ln>
            <a:effectLst>
              <a:outerShdw blurRad="57150" dist="19050" dir="5400000" algn="ctr" rotWithShape="0">
                <a:srgbClr val="000000">
                  <a:alpha val="63000"/>
                </a:srgbClr>
              </a:outerShdw>
            </a:effectLst>
            <a:scene3d>
              <a:camera prst="orthographicFront"/>
              <a:lightRig rig="threePt" dir="t"/>
            </a:scene3d>
            <a:sp3d>
              <a:bevelT w="209550" prst="coolSlant"/>
              <a:bevelB w="114300" prst="hardEdge"/>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'AGe of School Facilities'!$A$21:$A$33</c:f>
              <c:strCache>
                <c:ptCount val="13"/>
                <c:pt idx="0">
                  <c:v>1910</c:v>
                </c:pt>
                <c:pt idx="1">
                  <c:v>1920</c:v>
                </c:pt>
                <c:pt idx="2">
                  <c:v>1930</c:v>
                </c:pt>
                <c:pt idx="3">
                  <c:v>1940</c:v>
                </c:pt>
                <c:pt idx="4">
                  <c:v>1950</c:v>
                </c:pt>
                <c:pt idx="5">
                  <c:v>1960</c:v>
                </c:pt>
                <c:pt idx="6">
                  <c:v>1970</c:v>
                </c:pt>
                <c:pt idx="7">
                  <c:v>1980</c:v>
                </c:pt>
                <c:pt idx="8">
                  <c:v>1990</c:v>
                </c:pt>
                <c:pt idx="9">
                  <c:v>2000</c:v>
                </c:pt>
                <c:pt idx="10">
                  <c:v>2010</c:v>
                </c:pt>
                <c:pt idx="11">
                  <c:v>2020</c:v>
                </c:pt>
                <c:pt idx="12">
                  <c:v>In progress</c:v>
                </c:pt>
              </c:strCache>
              <c:extLst/>
            </c:strRef>
          </c:cat>
          <c:val>
            <c:numRef>
              <c:f>'AGe of School Facilities'!$B$21:$B$33</c:f>
              <c:numCache>
                <c:formatCode>General</c:formatCode>
                <c:ptCount val="13"/>
                <c:pt idx="0">
                  <c:v>1</c:v>
                </c:pt>
                <c:pt idx="3">
                  <c:v>1</c:v>
                </c:pt>
                <c:pt idx="4">
                  <c:v>6</c:v>
                </c:pt>
                <c:pt idx="5">
                  <c:v>4</c:v>
                </c:pt>
                <c:pt idx="7">
                  <c:v>3</c:v>
                </c:pt>
                <c:pt idx="8">
                  <c:v>1</c:v>
                </c:pt>
                <c:pt idx="9">
                  <c:v>1</c:v>
                </c:pt>
                <c:pt idx="10">
                  <c:v>3</c:v>
                </c:pt>
                <c:pt idx="11">
                  <c:v>1</c:v>
                </c:pt>
                <c:pt idx="12">
                  <c:v>1</c:v>
                </c:pt>
              </c:numCache>
              <c:extLst/>
            </c:numRef>
          </c:val>
          <c:extLst>
            <c:ext xmlns:c16="http://schemas.microsoft.com/office/drawing/2014/chart" uri="{C3380CC4-5D6E-409C-BE32-E72D297353CC}">
              <c16:uniqueId val="{00000000-24C2-48EE-8C74-3D557257F203}"/>
            </c:ext>
          </c:extLst>
        </c:ser>
        <c:dLbls>
          <c:showLegendKey val="0"/>
          <c:showVal val="0"/>
          <c:showCatName val="0"/>
          <c:showSerName val="0"/>
          <c:showPercent val="0"/>
          <c:showBubbleSize val="0"/>
        </c:dLbls>
        <c:gapWidth val="100"/>
        <c:overlap val="-24"/>
        <c:axId val="995747663"/>
        <c:axId val="995741007"/>
      </c:barChart>
      <c:catAx>
        <c:axId val="995747663"/>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crossAx val="995741007"/>
        <c:crosses val="autoZero"/>
        <c:auto val="1"/>
        <c:lblAlgn val="ctr"/>
        <c:lblOffset val="100"/>
        <c:tickLblSkip val="1"/>
        <c:noMultiLvlLbl val="0"/>
      </c:catAx>
      <c:valAx>
        <c:axId val="995741007"/>
        <c:scaling>
          <c:orientation val="minMax"/>
        </c:scaling>
        <c:delete val="1"/>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9957476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tx2">
        <a:lumMod val="50000"/>
      </a:schemeClr>
    </a:solidFill>
    <a:ln w="38100">
      <a:solidFill>
        <a:srgbClr val="92D050"/>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BF0414-2377-483C-A3B1-4B3BBAB8721F}"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1C8BC6A2-6F1E-465F-8E9D-51C13316C3D6}">
      <dgm:prSet phldrT="[Text]"/>
      <dgm:spPr/>
      <dgm:t>
        <a:bodyPr/>
        <a:lstStyle/>
        <a:p>
          <a:r>
            <a:rPr lang="en-US" dirty="0"/>
            <a:t>Continued enrolment growth in west Lethbridge (elementary and high school biggest challenges)</a:t>
          </a:r>
        </a:p>
      </dgm:t>
    </dgm:pt>
    <dgm:pt modelId="{CC900A47-1ADC-4106-97BD-C54A9FE729E5}" type="parTrans" cxnId="{E297B4B9-C4FC-415D-8A81-9F5F65118117}">
      <dgm:prSet/>
      <dgm:spPr/>
      <dgm:t>
        <a:bodyPr/>
        <a:lstStyle/>
        <a:p>
          <a:endParaRPr lang="en-US"/>
        </a:p>
      </dgm:t>
    </dgm:pt>
    <dgm:pt modelId="{F09B815E-0F32-4B97-8318-016B3B0E59D1}" type="sibTrans" cxnId="{E297B4B9-C4FC-415D-8A81-9F5F65118117}">
      <dgm:prSet/>
      <dgm:spPr/>
      <dgm:t>
        <a:bodyPr/>
        <a:lstStyle/>
        <a:p>
          <a:endParaRPr lang="en-US"/>
        </a:p>
      </dgm:t>
    </dgm:pt>
    <dgm:pt modelId="{7D09B767-98AB-49F5-AF58-8838C10A8811}">
      <dgm:prSet phldrT="[Text]"/>
      <dgm:spPr/>
      <dgm:t>
        <a:bodyPr/>
        <a:lstStyle/>
        <a:p>
          <a:r>
            <a:rPr lang="en-US" dirty="0"/>
            <a:t>Currently </a:t>
          </a:r>
          <a:r>
            <a:rPr lang="en-US" dirty="0">
              <a:solidFill>
                <a:schemeClr val="accent2">
                  <a:lumMod val="75000"/>
                </a:schemeClr>
              </a:solidFill>
            </a:rPr>
            <a:t>3 out of 4 </a:t>
          </a:r>
          <a:r>
            <a:rPr lang="en-US" dirty="0"/>
            <a:t>elementary schools require modernization</a:t>
          </a:r>
        </a:p>
      </dgm:t>
    </dgm:pt>
    <dgm:pt modelId="{C64FB343-9208-40DD-A302-F4DD9ED490BB}" type="parTrans" cxnId="{2F1998D0-2E68-457F-B77D-231AF03250D9}">
      <dgm:prSet/>
      <dgm:spPr/>
      <dgm:t>
        <a:bodyPr/>
        <a:lstStyle/>
        <a:p>
          <a:endParaRPr lang="en-US"/>
        </a:p>
      </dgm:t>
    </dgm:pt>
    <dgm:pt modelId="{A5857EF1-0B77-4F69-8F25-DEFB5FF2B941}" type="sibTrans" cxnId="{2F1998D0-2E68-457F-B77D-231AF03250D9}">
      <dgm:prSet/>
      <dgm:spPr/>
      <dgm:t>
        <a:bodyPr/>
        <a:lstStyle/>
        <a:p>
          <a:endParaRPr lang="en-US"/>
        </a:p>
      </dgm:t>
    </dgm:pt>
    <dgm:pt modelId="{07B217E3-1994-49B2-9331-FE397E5B93FE}">
      <dgm:prSet phldrT="[Text]"/>
      <dgm:spPr/>
      <dgm:t>
        <a:bodyPr/>
        <a:lstStyle/>
        <a:p>
          <a:r>
            <a:rPr lang="en-US" b="1" dirty="0">
              <a:solidFill>
                <a:schemeClr val="accent2">
                  <a:lumMod val="75000"/>
                </a:schemeClr>
              </a:solidFill>
            </a:rPr>
            <a:t>1625</a:t>
          </a:r>
          <a:r>
            <a:rPr lang="en-US" dirty="0"/>
            <a:t> elementary student spaces are in modular classrooms (3, 600 student schools)</a:t>
          </a:r>
        </a:p>
      </dgm:t>
    </dgm:pt>
    <dgm:pt modelId="{7AC45CE5-E0BA-4D48-A1CA-966CA54CE358}" type="parTrans" cxnId="{74401C1F-45E9-46BB-ACA7-5173FD6C4E05}">
      <dgm:prSet/>
      <dgm:spPr/>
      <dgm:t>
        <a:bodyPr/>
        <a:lstStyle/>
        <a:p>
          <a:endParaRPr lang="en-US"/>
        </a:p>
      </dgm:t>
    </dgm:pt>
    <dgm:pt modelId="{8F3AFE2E-1C0E-4F38-B6E5-884893557F0B}" type="sibTrans" cxnId="{74401C1F-45E9-46BB-ACA7-5173FD6C4E05}">
      <dgm:prSet/>
      <dgm:spPr/>
      <dgm:t>
        <a:bodyPr/>
        <a:lstStyle/>
        <a:p>
          <a:endParaRPr lang="en-US"/>
        </a:p>
      </dgm:t>
    </dgm:pt>
    <dgm:pt modelId="{9E125A17-C9C1-4901-89D3-17C6A173FE0C}">
      <dgm:prSet phldrT="[Text]"/>
      <dgm:spPr/>
      <dgm:t>
        <a:bodyPr/>
        <a:lstStyle/>
        <a:p>
          <a:r>
            <a:rPr lang="en-US" dirty="0"/>
            <a:t>Explore opportunities for future space, partnerships</a:t>
          </a:r>
        </a:p>
      </dgm:t>
    </dgm:pt>
    <dgm:pt modelId="{570695AB-9376-4340-9BB8-7534F4DBC76F}" type="parTrans" cxnId="{E62227DD-4EDB-4AD5-B602-83018CC33094}">
      <dgm:prSet/>
      <dgm:spPr/>
      <dgm:t>
        <a:bodyPr/>
        <a:lstStyle/>
        <a:p>
          <a:endParaRPr lang="en-US"/>
        </a:p>
      </dgm:t>
    </dgm:pt>
    <dgm:pt modelId="{E3860F67-0C36-4073-A0E2-6683586D153D}" type="sibTrans" cxnId="{E62227DD-4EDB-4AD5-B602-83018CC33094}">
      <dgm:prSet/>
      <dgm:spPr/>
      <dgm:t>
        <a:bodyPr/>
        <a:lstStyle/>
        <a:p>
          <a:endParaRPr lang="en-US"/>
        </a:p>
      </dgm:t>
    </dgm:pt>
    <dgm:pt modelId="{BCA23E10-0DC2-4DDD-B984-823F870171AA}" type="pres">
      <dgm:prSet presAssocID="{42BF0414-2377-483C-A3B1-4B3BBAB8721F}" presName="matrix" presStyleCnt="0">
        <dgm:presLayoutVars>
          <dgm:chMax val="1"/>
          <dgm:dir/>
          <dgm:resizeHandles val="exact"/>
        </dgm:presLayoutVars>
      </dgm:prSet>
      <dgm:spPr/>
    </dgm:pt>
    <dgm:pt modelId="{B856C468-C933-436C-95E5-A6563FA4F1E9}" type="pres">
      <dgm:prSet presAssocID="{42BF0414-2377-483C-A3B1-4B3BBAB8721F}" presName="diamond" presStyleLbl="bgShp" presStyleIdx="0" presStyleCnt="1"/>
      <dgm:spPr/>
    </dgm:pt>
    <dgm:pt modelId="{6A2E9908-7D2F-4921-9B47-5AB741A80411}" type="pres">
      <dgm:prSet presAssocID="{42BF0414-2377-483C-A3B1-4B3BBAB8721F}" presName="quad1" presStyleLbl="node1" presStyleIdx="0" presStyleCnt="4">
        <dgm:presLayoutVars>
          <dgm:chMax val="0"/>
          <dgm:chPref val="0"/>
          <dgm:bulletEnabled val="1"/>
        </dgm:presLayoutVars>
      </dgm:prSet>
      <dgm:spPr/>
    </dgm:pt>
    <dgm:pt modelId="{14549DB1-8D63-487D-9C21-DB3A47EC9906}" type="pres">
      <dgm:prSet presAssocID="{42BF0414-2377-483C-A3B1-4B3BBAB8721F}" presName="quad2" presStyleLbl="node1" presStyleIdx="1" presStyleCnt="4">
        <dgm:presLayoutVars>
          <dgm:chMax val="0"/>
          <dgm:chPref val="0"/>
          <dgm:bulletEnabled val="1"/>
        </dgm:presLayoutVars>
      </dgm:prSet>
      <dgm:spPr/>
    </dgm:pt>
    <dgm:pt modelId="{2A018B73-36CD-4DEE-91FD-2C678E275F9D}" type="pres">
      <dgm:prSet presAssocID="{42BF0414-2377-483C-A3B1-4B3BBAB8721F}" presName="quad3" presStyleLbl="node1" presStyleIdx="2" presStyleCnt="4">
        <dgm:presLayoutVars>
          <dgm:chMax val="0"/>
          <dgm:chPref val="0"/>
          <dgm:bulletEnabled val="1"/>
        </dgm:presLayoutVars>
      </dgm:prSet>
      <dgm:spPr/>
    </dgm:pt>
    <dgm:pt modelId="{040A8957-5673-4E2E-A2E7-C346B9BAAE62}" type="pres">
      <dgm:prSet presAssocID="{42BF0414-2377-483C-A3B1-4B3BBAB8721F}" presName="quad4" presStyleLbl="node1" presStyleIdx="3" presStyleCnt="4">
        <dgm:presLayoutVars>
          <dgm:chMax val="0"/>
          <dgm:chPref val="0"/>
          <dgm:bulletEnabled val="1"/>
        </dgm:presLayoutVars>
      </dgm:prSet>
      <dgm:spPr/>
    </dgm:pt>
  </dgm:ptLst>
  <dgm:cxnLst>
    <dgm:cxn modelId="{46BDE90C-E330-4276-8CBF-1A2429A22ECE}" type="presOf" srcId="{9E125A17-C9C1-4901-89D3-17C6A173FE0C}" destId="{040A8957-5673-4E2E-A2E7-C346B9BAAE62}" srcOrd="0" destOrd="0" presId="urn:microsoft.com/office/officeart/2005/8/layout/matrix3"/>
    <dgm:cxn modelId="{74401C1F-45E9-46BB-ACA7-5173FD6C4E05}" srcId="{42BF0414-2377-483C-A3B1-4B3BBAB8721F}" destId="{07B217E3-1994-49B2-9331-FE397E5B93FE}" srcOrd="2" destOrd="0" parTransId="{7AC45CE5-E0BA-4D48-A1CA-966CA54CE358}" sibTransId="{8F3AFE2E-1C0E-4F38-B6E5-884893557F0B}"/>
    <dgm:cxn modelId="{B95CFA2D-FD09-478F-A604-FACA4B7D7F44}" type="presOf" srcId="{42BF0414-2377-483C-A3B1-4B3BBAB8721F}" destId="{BCA23E10-0DC2-4DDD-B984-823F870171AA}" srcOrd="0" destOrd="0" presId="urn:microsoft.com/office/officeart/2005/8/layout/matrix3"/>
    <dgm:cxn modelId="{C325BD7E-D279-4A6A-B67D-77C047436F24}" type="presOf" srcId="{1C8BC6A2-6F1E-465F-8E9D-51C13316C3D6}" destId="{6A2E9908-7D2F-4921-9B47-5AB741A80411}" srcOrd="0" destOrd="0" presId="urn:microsoft.com/office/officeart/2005/8/layout/matrix3"/>
    <dgm:cxn modelId="{AC3246AC-F2B5-43D5-87C7-D458D489637A}" type="presOf" srcId="{7D09B767-98AB-49F5-AF58-8838C10A8811}" destId="{14549DB1-8D63-487D-9C21-DB3A47EC9906}" srcOrd="0" destOrd="0" presId="urn:microsoft.com/office/officeart/2005/8/layout/matrix3"/>
    <dgm:cxn modelId="{E297B4B9-C4FC-415D-8A81-9F5F65118117}" srcId="{42BF0414-2377-483C-A3B1-4B3BBAB8721F}" destId="{1C8BC6A2-6F1E-465F-8E9D-51C13316C3D6}" srcOrd="0" destOrd="0" parTransId="{CC900A47-1ADC-4106-97BD-C54A9FE729E5}" sibTransId="{F09B815E-0F32-4B97-8318-016B3B0E59D1}"/>
    <dgm:cxn modelId="{2F1998D0-2E68-457F-B77D-231AF03250D9}" srcId="{42BF0414-2377-483C-A3B1-4B3BBAB8721F}" destId="{7D09B767-98AB-49F5-AF58-8838C10A8811}" srcOrd="1" destOrd="0" parTransId="{C64FB343-9208-40DD-A302-F4DD9ED490BB}" sibTransId="{A5857EF1-0B77-4F69-8F25-DEFB5FF2B941}"/>
    <dgm:cxn modelId="{E62227DD-4EDB-4AD5-B602-83018CC33094}" srcId="{42BF0414-2377-483C-A3B1-4B3BBAB8721F}" destId="{9E125A17-C9C1-4901-89D3-17C6A173FE0C}" srcOrd="3" destOrd="0" parTransId="{570695AB-9376-4340-9BB8-7534F4DBC76F}" sibTransId="{E3860F67-0C36-4073-A0E2-6683586D153D}"/>
    <dgm:cxn modelId="{B7D936E5-1583-44C7-9D40-C27E238AFBAE}" type="presOf" srcId="{07B217E3-1994-49B2-9331-FE397E5B93FE}" destId="{2A018B73-36CD-4DEE-91FD-2C678E275F9D}" srcOrd="0" destOrd="0" presId="urn:microsoft.com/office/officeart/2005/8/layout/matrix3"/>
    <dgm:cxn modelId="{61A7A135-BF74-4622-BEFF-C0CC8B29F708}" type="presParOf" srcId="{BCA23E10-0DC2-4DDD-B984-823F870171AA}" destId="{B856C468-C933-436C-95E5-A6563FA4F1E9}" srcOrd="0" destOrd="0" presId="urn:microsoft.com/office/officeart/2005/8/layout/matrix3"/>
    <dgm:cxn modelId="{C3381EBC-1D68-4EBF-8E22-8CE618D6EF61}" type="presParOf" srcId="{BCA23E10-0DC2-4DDD-B984-823F870171AA}" destId="{6A2E9908-7D2F-4921-9B47-5AB741A80411}" srcOrd="1" destOrd="0" presId="urn:microsoft.com/office/officeart/2005/8/layout/matrix3"/>
    <dgm:cxn modelId="{D1ED8CB2-7189-4748-B942-0D855E783E69}" type="presParOf" srcId="{BCA23E10-0DC2-4DDD-B984-823F870171AA}" destId="{14549DB1-8D63-487D-9C21-DB3A47EC9906}" srcOrd="2" destOrd="0" presId="urn:microsoft.com/office/officeart/2005/8/layout/matrix3"/>
    <dgm:cxn modelId="{86E7FAA9-66DA-45BA-A7B3-E0ED975271E6}" type="presParOf" srcId="{BCA23E10-0DC2-4DDD-B984-823F870171AA}" destId="{2A018B73-36CD-4DEE-91FD-2C678E275F9D}" srcOrd="3" destOrd="0" presId="urn:microsoft.com/office/officeart/2005/8/layout/matrix3"/>
    <dgm:cxn modelId="{A745027B-040E-4F69-AF77-3F659DF914FC}" type="presParOf" srcId="{BCA23E10-0DC2-4DDD-B984-823F870171AA}" destId="{040A8957-5673-4E2E-A2E7-C346B9BAAE62}"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6C468-C933-436C-95E5-A6563FA4F1E9}">
      <dsp:nvSpPr>
        <dsp:cNvPr id="0" name=""/>
        <dsp:cNvSpPr/>
      </dsp:nvSpPr>
      <dsp:spPr>
        <a:xfrm>
          <a:off x="1228724" y="0"/>
          <a:ext cx="6038850" cy="603885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2E9908-7D2F-4921-9B47-5AB741A80411}">
      <dsp:nvSpPr>
        <dsp:cNvPr id="0" name=""/>
        <dsp:cNvSpPr/>
      </dsp:nvSpPr>
      <dsp:spPr>
        <a:xfrm>
          <a:off x="1802415" y="573690"/>
          <a:ext cx="2355151" cy="2355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Continued enrolment growth in west Lethbridge (elementary and high school biggest challenges)</a:t>
          </a:r>
        </a:p>
      </dsp:txBody>
      <dsp:txXfrm>
        <a:off x="1917384" y="688659"/>
        <a:ext cx="2125213" cy="2125213"/>
      </dsp:txXfrm>
    </dsp:sp>
    <dsp:sp modelId="{14549DB1-8D63-487D-9C21-DB3A47EC9906}">
      <dsp:nvSpPr>
        <dsp:cNvPr id="0" name=""/>
        <dsp:cNvSpPr/>
      </dsp:nvSpPr>
      <dsp:spPr>
        <a:xfrm>
          <a:off x="4338732" y="573690"/>
          <a:ext cx="2355151" cy="2355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Currently </a:t>
          </a:r>
          <a:r>
            <a:rPr lang="en-US" sz="1700" kern="1200" dirty="0">
              <a:solidFill>
                <a:schemeClr val="accent2">
                  <a:lumMod val="75000"/>
                </a:schemeClr>
              </a:solidFill>
            </a:rPr>
            <a:t>3 out of 4 </a:t>
          </a:r>
          <a:r>
            <a:rPr lang="en-US" sz="1700" kern="1200" dirty="0"/>
            <a:t>elementary schools require modernization</a:t>
          </a:r>
        </a:p>
      </dsp:txBody>
      <dsp:txXfrm>
        <a:off x="4453701" y="688659"/>
        <a:ext cx="2125213" cy="2125213"/>
      </dsp:txXfrm>
    </dsp:sp>
    <dsp:sp modelId="{2A018B73-36CD-4DEE-91FD-2C678E275F9D}">
      <dsp:nvSpPr>
        <dsp:cNvPr id="0" name=""/>
        <dsp:cNvSpPr/>
      </dsp:nvSpPr>
      <dsp:spPr>
        <a:xfrm>
          <a:off x="1802415" y="3110007"/>
          <a:ext cx="2355151" cy="2355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accent2">
                  <a:lumMod val="75000"/>
                </a:schemeClr>
              </a:solidFill>
            </a:rPr>
            <a:t>1625</a:t>
          </a:r>
          <a:r>
            <a:rPr lang="en-US" sz="1700" kern="1200" dirty="0"/>
            <a:t> elementary student spaces are in modular classrooms (3, 600 student schools)</a:t>
          </a:r>
        </a:p>
      </dsp:txBody>
      <dsp:txXfrm>
        <a:off x="1917384" y="3224976"/>
        <a:ext cx="2125213" cy="2125213"/>
      </dsp:txXfrm>
    </dsp:sp>
    <dsp:sp modelId="{040A8957-5673-4E2E-A2E7-C346B9BAAE62}">
      <dsp:nvSpPr>
        <dsp:cNvPr id="0" name=""/>
        <dsp:cNvSpPr/>
      </dsp:nvSpPr>
      <dsp:spPr>
        <a:xfrm>
          <a:off x="4338732" y="3110007"/>
          <a:ext cx="2355151" cy="2355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Explore opportunities for future space, partnerships</a:t>
          </a:r>
        </a:p>
      </dsp:txBody>
      <dsp:txXfrm>
        <a:off x="4453701" y="3224976"/>
        <a:ext cx="2125213" cy="212521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3/29/2023</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4292352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3/29/2023</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24483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3/29/2023</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348336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3/29/2023</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226392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3/29/2023</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819736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3/29/2023</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54466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3/29/2023</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182492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3/29/2023</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510661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3/29/2023</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705959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3/29/2023</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904827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3/29/2023</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372069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3/29/2023</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484367160"/>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1.xml"/><Relationship Id="rId11" Type="http://schemas.openxmlformats.org/officeDocument/2006/relationships/image" Target="../media/image2.png"/><Relationship Id="rId5" Type="http://schemas.openxmlformats.org/officeDocument/2006/relationships/diagramLayout" Target="../diagrams/layout1.xml"/><Relationship Id="rId10" Type="http://schemas.openxmlformats.org/officeDocument/2006/relationships/image" Target="../media/image16.svg"/><Relationship Id="rId4" Type="http://schemas.openxmlformats.org/officeDocument/2006/relationships/diagramData" Target="../diagrams/data1.xml"/><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creativecommons.org/licenses/by-nc-nd/3.0/" TargetMode="External"/><Relationship Id="rId5" Type="http://schemas.openxmlformats.org/officeDocument/2006/relationships/hyperlink" Target="https://momworksitout.com/2016/02/15/if-you-dont-succeed/" TargetMode="Externa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9DCD7B8-FE05-4DAA-9C30-C5E1F72870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80871" y="1216028"/>
            <a:ext cx="9863522" cy="4278303"/>
          </a:xfrm>
          <a:prstGeom prst="rect">
            <a:avLst/>
          </a:prstGeom>
          <a:ln w="184150" cmpd="thickThin">
            <a:solidFill>
              <a:srgbClr val="92D050"/>
            </a:solidFill>
          </a:ln>
        </p:spPr>
      </p:pic>
      <p:pic>
        <p:nvPicPr>
          <p:cNvPr id="5" name="Audio 4">
            <a:hlinkClick r:id="" action="ppaction://media"/>
            <a:extLst>
              <a:ext uri="{FF2B5EF4-FFF2-40B4-BE49-F238E27FC236}">
                <a16:creationId xmlns:a16="http://schemas.microsoft.com/office/drawing/2014/main" id="{AD890046-C79F-8459-18E7-79976943D7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9171924"/>
      </p:ext>
    </p:extLst>
  </p:cSld>
  <p:clrMapOvr>
    <a:masterClrMapping/>
  </p:clrMapOvr>
  <mc:AlternateContent xmlns:mc="http://schemas.openxmlformats.org/markup-compatibility/2006" xmlns:p14="http://schemas.microsoft.com/office/powerpoint/2010/main">
    <mc:Choice Requires="p14">
      <p:transition spd="slow" p14:dur="2000" advTm="14570"/>
    </mc:Choice>
    <mc:Fallback xmlns="">
      <p:transition spd="slow" advTm="14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a:extLst>
              <a:ext uri="{FF2B5EF4-FFF2-40B4-BE49-F238E27FC236}">
                <a16:creationId xmlns:a16="http://schemas.microsoft.com/office/drawing/2014/main" id="{36592966-2BC0-C5E8-6F4A-B248329B756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5874" y="167505"/>
            <a:ext cx="11760251" cy="6522989"/>
          </a:xfrm>
          <a:ln w="85725" cmpd="thinThick">
            <a:solidFill>
              <a:srgbClr val="92D050"/>
            </a:solidFill>
          </a:ln>
        </p:spPr>
      </p:pic>
      <p:sp>
        <p:nvSpPr>
          <p:cNvPr id="2" name="Title 1">
            <a:extLst>
              <a:ext uri="{FF2B5EF4-FFF2-40B4-BE49-F238E27FC236}">
                <a16:creationId xmlns:a16="http://schemas.microsoft.com/office/drawing/2014/main" id="{539A0A56-DE6A-16EF-A4CA-EFFA0522F9EB}"/>
              </a:ext>
            </a:extLst>
          </p:cNvPr>
          <p:cNvSpPr>
            <a:spLocks noGrp="1"/>
          </p:cNvSpPr>
          <p:nvPr>
            <p:ph type="title"/>
          </p:nvPr>
        </p:nvSpPr>
        <p:spPr>
          <a:xfrm>
            <a:off x="7779027" y="761162"/>
            <a:ext cx="4015408" cy="1263649"/>
          </a:xfrm>
        </p:spPr>
        <p:txBody>
          <a:bodyPr>
            <a:normAutofit fontScale="90000"/>
          </a:bodyPr>
          <a:lstStyle/>
          <a:p>
            <a:r>
              <a:rPr lang="en-US" dirty="0">
                <a:solidFill>
                  <a:srgbClr val="92D050"/>
                </a:solidFill>
              </a:rPr>
              <a:t>The Path to Project Funding</a:t>
            </a:r>
          </a:p>
        </p:txBody>
      </p:sp>
      <p:sp>
        <p:nvSpPr>
          <p:cNvPr id="6" name="TextBox 5">
            <a:extLst>
              <a:ext uri="{FF2B5EF4-FFF2-40B4-BE49-F238E27FC236}">
                <a16:creationId xmlns:a16="http://schemas.microsoft.com/office/drawing/2014/main" id="{2BB400F9-F65A-72D0-3360-9CF07292EEA0}"/>
              </a:ext>
            </a:extLst>
          </p:cNvPr>
          <p:cNvSpPr txBox="1"/>
          <p:nvPr/>
        </p:nvSpPr>
        <p:spPr>
          <a:xfrm>
            <a:off x="371061" y="5353878"/>
            <a:ext cx="2385391" cy="646331"/>
          </a:xfrm>
          <a:prstGeom prst="rect">
            <a:avLst/>
          </a:prstGeom>
          <a:noFill/>
        </p:spPr>
        <p:txBody>
          <a:bodyPr wrap="square" rtlCol="0">
            <a:spAutoFit/>
          </a:bodyPr>
          <a:lstStyle/>
          <a:p>
            <a:r>
              <a:rPr lang="en-US" sz="1200" b="1" dirty="0">
                <a:solidFill>
                  <a:srgbClr val="92D050"/>
                </a:solidFill>
              </a:rPr>
              <a:t>Galbraith Modernization received </a:t>
            </a:r>
            <a:r>
              <a:rPr lang="en-US" sz="1100" b="1" dirty="0">
                <a:solidFill>
                  <a:srgbClr val="92D050"/>
                </a:solidFill>
              </a:rPr>
              <a:t>preplanning</a:t>
            </a:r>
            <a:r>
              <a:rPr lang="en-US" sz="1200" b="1" dirty="0">
                <a:solidFill>
                  <a:srgbClr val="92D050"/>
                </a:solidFill>
              </a:rPr>
              <a:t> funds in 2021</a:t>
            </a:r>
          </a:p>
        </p:txBody>
      </p:sp>
      <p:sp>
        <p:nvSpPr>
          <p:cNvPr id="8" name="TextBox 7">
            <a:extLst>
              <a:ext uri="{FF2B5EF4-FFF2-40B4-BE49-F238E27FC236}">
                <a16:creationId xmlns:a16="http://schemas.microsoft.com/office/drawing/2014/main" id="{266590F5-264F-0978-1E69-BE7E88FE2C6F}"/>
              </a:ext>
            </a:extLst>
          </p:cNvPr>
          <p:cNvSpPr txBox="1"/>
          <p:nvPr/>
        </p:nvSpPr>
        <p:spPr>
          <a:xfrm>
            <a:off x="2756452" y="5353878"/>
            <a:ext cx="2557670" cy="646331"/>
          </a:xfrm>
          <a:prstGeom prst="rect">
            <a:avLst/>
          </a:prstGeom>
          <a:noFill/>
        </p:spPr>
        <p:txBody>
          <a:bodyPr wrap="square">
            <a:spAutoFit/>
          </a:bodyPr>
          <a:lstStyle/>
          <a:p>
            <a:r>
              <a:rPr lang="en-US" sz="1200" b="1" dirty="0">
                <a:solidFill>
                  <a:srgbClr val="92D050"/>
                </a:solidFill>
              </a:rPr>
              <a:t>Galbraith Modernization Planning Funding announced, February 2023</a:t>
            </a:r>
          </a:p>
        </p:txBody>
      </p:sp>
      <p:sp>
        <p:nvSpPr>
          <p:cNvPr id="9" name="TextBox 8">
            <a:extLst>
              <a:ext uri="{FF2B5EF4-FFF2-40B4-BE49-F238E27FC236}">
                <a16:creationId xmlns:a16="http://schemas.microsoft.com/office/drawing/2014/main" id="{333DBB33-8AB5-D6CC-0F18-C0D271A9CEB9}"/>
              </a:ext>
            </a:extLst>
          </p:cNvPr>
          <p:cNvSpPr txBox="1"/>
          <p:nvPr/>
        </p:nvSpPr>
        <p:spPr>
          <a:xfrm>
            <a:off x="9882282" y="6459662"/>
            <a:ext cx="2093843" cy="230832"/>
          </a:xfrm>
          <a:prstGeom prst="rect">
            <a:avLst/>
          </a:prstGeom>
          <a:noFill/>
        </p:spPr>
        <p:txBody>
          <a:bodyPr wrap="none" rtlCol="0">
            <a:spAutoFit/>
          </a:bodyPr>
          <a:lstStyle/>
          <a:p>
            <a:r>
              <a:rPr lang="en-US" sz="900" dirty="0">
                <a:solidFill>
                  <a:schemeClr val="bg1"/>
                </a:solidFill>
              </a:rPr>
              <a:t>Source Alberta Education, 2023</a:t>
            </a:r>
          </a:p>
        </p:txBody>
      </p:sp>
      <p:pic>
        <p:nvPicPr>
          <p:cNvPr id="18" name="Audio 17">
            <a:hlinkClick r:id="" action="ppaction://media"/>
            <a:extLst>
              <a:ext uri="{FF2B5EF4-FFF2-40B4-BE49-F238E27FC236}">
                <a16:creationId xmlns:a16="http://schemas.microsoft.com/office/drawing/2014/main" id="{27300C58-2697-27F7-392C-A6858E16043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54329747"/>
      </p:ext>
    </p:extLst>
  </p:cSld>
  <p:clrMapOvr>
    <a:masterClrMapping/>
  </p:clrMapOvr>
  <mc:AlternateContent xmlns:mc="http://schemas.openxmlformats.org/markup-compatibility/2006" xmlns:p14="http://schemas.microsoft.com/office/powerpoint/2010/main">
    <mc:Choice Requires="p14">
      <p:transition spd="slow" p14:dur="2000" advTm="76341"/>
    </mc:Choice>
    <mc:Fallback xmlns="">
      <p:transition spd="slow" advTm="7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98CBC-69BE-42D8-A1F8-1D894EBB097E}"/>
              </a:ext>
            </a:extLst>
          </p:cNvPr>
          <p:cNvSpPr>
            <a:spLocks noGrp="1"/>
          </p:cNvSpPr>
          <p:nvPr>
            <p:ph type="title"/>
          </p:nvPr>
        </p:nvSpPr>
        <p:spPr>
          <a:xfrm>
            <a:off x="690006" y="517583"/>
            <a:ext cx="4745505" cy="1666499"/>
          </a:xfrm>
        </p:spPr>
        <p:txBody>
          <a:bodyPr vert="horz" lIns="91440" tIns="45720" rIns="91440" bIns="45720" rtlCol="0" anchor="b" anchorCtr="0">
            <a:normAutofit/>
          </a:bodyPr>
          <a:lstStyle/>
          <a:p>
            <a:r>
              <a:rPr lang="en-US" sz="3700" kern="1200" dirty="0">
                <a:solidFill>
                  <a:schemeClr val="tx1"/>
                </a:solidFill>
                <a:latin typeface="+mj-lt"/>
                <a:ea typeface="+mj-ea"/>
                <a:cs typeface="+mj-cs"/>
              </a:rPr>
              <a:t>New K-5 Elementary School Request</a:t>
            </a:r>
          </a:p>
        </p:txBody>
      </p:sp>
      <p:sp>
        <p:nvSpPr>
          <p:cNvPr id="4" name="Text Placeholder 3">
            <a:extLst>
              <a:ext uri="{FF2B5EF4-FFF2-40B4-BE49-F238E27FC236}">
                <a16:creationId xmlns:a16="http://schemas.microsoft.com/office/drawing/2014/main" id="{67970FD4-0635-490A-9A40-9DB831321743}"/>
              </a:ext>
            </a:extLst>
          </p:cNvPr>
          <p:cNvSpPr>
            <a:spLocks noGrp="1"/>
          </p:cNvSpPr>
          <p:nvPr>
            <p:ph type="body" sz="half" idx="2"/>
          </p:nvPr>
        </p:nvSpPr>
        <p:spPr>
          <a:xfrm>
            <a:off x="835022" y="2472612"/>
            <a:ext cx="4745505" cy="3605153"/>
          </a:xfrm>
        </p:spPr>
        <p:txBody>
          <a:bodyPr vert="horz" lIns="91440" tIns="45720" rIns="91440" bIns="45720" rtlCol="0">
            <a:normAutofit/>
          </a:bodyPr>
          <a:lstStyle/>
          <a:p>
            <a:r>
              <a:rPr lang="en-US" sz="1100" dirty="0"/>
              <a:t>Enrolment Pressures are the greatest drivers for the construction of new schools.</a:t>
            </a:r>
          </a:p>
          <a:p>
            <a:pPr indent="-228600">
              <a:buFont typeface="Wingdings" panose="05000000000000000000" pitchFamily="2" charset="2"/>
              <a:buChar char="Ø"/>
            </a:pPr>
            <a:r>
              <a:rPr lang="en-US" sz="1100" dirty="0"/>
              <a:t>In the south end of west Lethbridge, as illustrated in the Future Land Use Map, future growth will be the greatest.</a:t>
            </a:r>
          </a:p>
          <a:p>
            <a:pPr indent="-228600">
              <a:buFont typeface="Wingdings" panose="05000000000000000000" pitchFamily="2" charset="2"/>
              <a:buChar char="Ø"/>
            </a:pPr>
            <a:r>
              <a:rPr lang="en-US" sz="1100" dirty="0"/>
              <a:t>Coalbanks Elementary School and Dr. Probe School are the nearest to future development.</a:t>
            </a:r>
          </a:p>
          <a:p>
            <a:pPr indent="-228600">
              <a:buFont typeface="Wingdings" panose="05000000000000000000" pitchFamily="2" charset="2"/>
              <a:buChar char="Ø"/>
            </a:pPr>
            <a:r>
              <a:rPr lang="en-US" sz="1100" dirty="0"/>
              <a:t>Coalbanks has capacity of </a:t>
            </a:r>
            <a:r>
              <a:rPr lang="en-US" sz="1100" b="1" dirty="0">
                <a:solidFill>
                  <a:srgbClr val="92D050"/>
                </a:solidFill>
              </a:rPr>
              <a:t>107%</a:t>
            </a:r>
            <a:r>
              <a:rPr lang="en-US" sz="1100" dirty="0"/>
              <a:t> and Dr. Probe at </a:t>
            </a:r>
            <a:r>
              <a:rPr lang="en-US" sz="1100" b="1" dirty="0">
                <a:solidFill>
                  <a:srgbClr val="92D050"/>
                </a:solidFill>
              </a:rPr>
              <a:t>73%</a:t>
            </a:r>
            <a:r>
              <a:rPr lang="en-US" sz="1100" b="1" dirty="0"/>
              <a:t>.  </a:t>
            </a:r>
            <a:r>
              <a:rPr lang="en-US" sz="1100" dirty="0"/>
              <a:t>Both schools will continue to see enrolment pressures as the south end of west Lethbridge continues to grow. Both schools have </a:t>
            </a:r>
            <a:r>
              <a:rPr lang="en-US" sz="1100" dirty="0">
                <a:solidFill>
                  <a:srgbClr val="92D050"/>
                </a:solidFill>
              </a:rPr>
              <a:t>13 modular classrooms each </a:t>
            </a:r>
            <a:r>
              <a:rPr lang="en-US" sz="1100" dirty="0"/>
              <a:t>and already experience pressure on core spaces.</a:t>
            </a:r>
          </a:p>
          <a:p>
            <a:pPr indent="-228600">
              <a:buFont typeface="Wingdings" panose="05000000000000000000" pitchFamily="2" charset="2"/>
              <a:buChar char="Ø"/>
            </a:pPr>
            <a:r>
              <a:rPr lang="en-US" sz="1100" dirty="0"/>
              <a:t>The school would likely go in the future growth area of </a:t>
            </a:r>
            <a:r>
              <a:rPr lang="en-US" sz="1100" dirty="0" err="1"/>
              <a:t>Waterbridge</a:t>
            </a:r>
            <a:r>
              <a:rPr lang="en-US" sz="1100" dirty="0"/>
              <a:t>, not far from Senator Joyce Fairbairn.  Development of this area is still years away.  Therefore, although this is our number one new school priority it is not the number one priority in the Capital Plan.</a:t>
            </a:r>
          </a:p>
          <a:p>
            <a:r>
              <a:rPr lang="en-US" sz="1400" b="1" dirty="0"/>
              <a:t>This school has been in the capital plan request since 2008.</a:t>
            </a:r>
          </a:p>
          <a:p>
            <a:pPr indent="-228600">
              <a:buFont typeface="Arial" panose="020B0604020202020204" pitchFamily="34" charset="0"/>
              <a:buChar char="•"/>
            </a:pPr>
            <a:endParaRPr lang="en-US" sz="1100" dirty="0"/>
          </a:p>
        </p:txBody>
      </p:sp>
      <p:grpSp>
        <p:nvGrpSpPr>
          <p:cNvPr id="13" name="Group 12">
            <a:extLst>
              <a:ext uri="{FF2B5EF4-FFF2-40B4-BE49-F238E27FC236}">
                <a16:creationId xmlns:a16="http://schemas.microsoft.com/office/drawing/2014/main" id="{6A15AA18-4B71-46A7-A76C-9CF96DE14F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14" name="Group 13">
              <a:extLst>
                <a:ext uri="{FF2B5EF4-FFF2-40B4-BE49-F238E27FC236}">
                  <a16:creationId xmlns:a16="http://schemas.microsoft.com/office/drawing/2014/main" id="{34DE4BFB-2B70-4E62-89FD-1D466CCFE2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18" name="Freeform: Shape 17">
                <a:extLst>
                  <a:ext uri="{FF2B5EF4-FFF2-40B4-BE49-F238E27FC236}">
                    <a16:creationId xmlns:a16="http://schemas.microsoft.com/office/drawing/2014/main" id="{464E5BEB-6761-4106-B1D6-D9A6908B4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11FAE02-7EEB-4450-9123-148CC979D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5" name="Group 14">
              <a:extLst>
                <a:ext uri="{FF2B5EF4-FFF2-40B4-BE49-F238E27FC236}">
                  <a16:creationId xmlns:a16="http://schemas.microsoft.com/office/drawing/2014/main" id="{F62FB0BB-9179-4751-A08F-1DBBC8B87E1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6" name="Freeform: Shape 15">
                <a:extLst>
                  <a:ext uri="{FF2B5EF4-FFF2-40B4-BE49-F238E27FC236}">
                    <a16:creationId xmlns:a16="http://schemas.microsoft.com/office/drawing/2014/main" id="{33819F96-CF55-40C3-A784-AC461852C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0578D5C7-AD30-4D50-98FC-F0E0C28CD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6" name="Content Placeholder 5">
            <a:extLst>
              <a:ext uri="{FF2B5EF4-FFF2-40B4-BE49-F238E27FC236}">
                <a16:creationId xmlns:a16="http://schemas.microsoft.com/office/drawing/2014/main" id="{F78C39F0-9EDF-40EB-BB2F-2B75F57DFD51}"/>
              </a:ext>
            </a:extLst>
          </p:cNvPr>
          <p:cNvPicPr>
            <a:picLocks noGrp="1" noChangeAspect="1"/>
          </p:cNvPicPr>
          <p:nvPr>
            <p:ph idx="1"/>
          </p:nvPr>
        </p:nvPicPr>
        <p:blipFill>
          <a:blip r:embed="rId5"/>
          <a:stretch>
            <a:fillRect/>
          </a:stretch>
        </p:blipFill>
        <p:spPr>
          <a:xfrm>
            <a:off x="6756490" y="1350833"/>
            <a:ext cx="3939996" cy="3063347"/>
          </a:xfrm>
          <a:prstGeom prst="rect">
            <a:avLst/>
          </a:prstGeom>
        </p:spPr>
      </p:pic>
      <p:pic>
        <p:nvPicPr>
          <p:cNvPr id="21" name="Audio 20">
            <a:hlinkClick r:id="" action="ppaction://media"/>
            <a:extLst>
              <a:ext uri="{FF2B5EF4-FFF2-40B4-BE49-F238E27FC236}">
                <a16:creationId xmlns:a16="http://schemas.microsoft.com/office/drawing/2014/main" id="{B81864B2-5113-76D3-9B0F-00B3CEF2D5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6654364"/>
      </p:ext>
    </p:extLst>
  </p:cSld>
  <p:clrMapOvr>
    <a:masterClrMapping/>
  </p:clrMapOvr>
  <mc:AlternateContent xmlns:mc="http://schemas.openxmlformats.org/markup-compatibility/2006" xmlns:p14="http://schemas.microsoft.com/office/powerpoint/2010/main">
    <mc:Choice Requires="p14">
      <p:transition spd="slow" p14:dur="2000" advTm="115764"/>
    </mc:Choice>
    <mc:Fallback xmlns="">
      <p:transition spd="slow" advTm="115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5D1A4-97A2-1FD1-8369-C5E45580845E}"/>
              </a:ext>
            </a:extLst>
          </p:cNvPr>
          <p:cNvSpPr>
            <a:spLocks noGrp="1"/>
          </p:cNvSpPr>
          <p:nvPr>
            <p:ph type="title"/>
          </p:nvPr>
        </p:nvSpPr>
        <p:spPr>
          <a:xfrm>
            <a:off x="187187" y="372764"/>
            <a:ext cx="9144000" cy="1263649"/>
          </a:xfrm>
        </p:spPr>
        <p:txBody>
          <a:bodyPr/>
          <a:lstStyle/>
          <a:p>
            <a:r>
              <a:rPr lang="en-US" dirty="0"/>
              <a:t>Planning Funds Request</a:t>
            </a:r>
          </a:p>
        </p:txBody>
      </p:sp>
      <p:sp>
        <p:nvSpPr>
          <p:cNvPr id="3" name="Content Placeholder 2">
            <a:extLst>
              <a:ext uri="{FF2B5EF4-FFF2-40B4-BE49-F238E27FC236}">
                <a16:creationId xmlns:a16="http://schemas.microsoft.com/office/drawing/2014/main" id="{4401B656-97C3-B44F-0ABA-FB37512BD2EF}"/>
              </a:ext>
            </a:extLst>
          </p:cNvPr>
          <p:cNvSpPr>
            <a:spLocks noGrp="1"/>
          </p:cNvSpPr>
          <p:nvPr>
            <p:ph idx="1"/>
          </p:nvPr>
        </p:nvSpPr>
        <p:spPr>
          <a:xfrm>
            <a:off x="635000" y="2057399"/>
            <a:ext cx="3917950" cy="3048001"/>
          </a:xfrm>
        </p:spPr>
        <p:txBody>
          <a:bodyPr/>
          <a:lstStyle/>
          <a:p>
            <a:pPr marL="0" indent="0">
              <a:buNone/>
            </a:pPr>
            <a:r>
              <a:rPr lang="en-US" dirty="0"/>
              <a:t>To study west Lethbridge as it is a complicated puzzle</a:t>
            </a:r>
          </a:p>
        </p:txBody>
      </p:sp>
      <p:graphicFrame>
        <p:nvGraphicFramePr>
          <p:cNvPr id="4" name="Diagram 3">
            <a:extLst>
              <a:ext uri="{FF2B5EF4-FFF2-40B4-BE49-F238E27FC236}">
                <a16:creationId xmlns:a16="http://schemas.microsoft.com/office/drawing/2014/main" id="{D8403948-931D-E952-2F4C-BC0ECC811032}"/>
              </a:ext>
            </a:extLst>
          </p:cNvPr>
          <p:cNvGraphicFramePr/>
          <p:nvPr>
            <p:extLst>
              <p:ext uri="{D42A27DB-BD31-4B8C-83A1-F6EECF244321}">
                <p14:modId xmlns:p14="http://schemas.microsoft.com/office/powerpoint/2010/main" val="375253439"/>
              </p:ext>
            </p:extLst>
          </p:nvPr>
        </p:nvGraphicFramePr>
        <p:xfrm>
          <a:off x="3695700" y="685801"/>
          <a:ext cx="8496300" cy="6038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Graphic 5" descr="Puzzle pieces with solid fill">
            <a:extLst>
              <a:ext uri="{FF2B5EF4-FFF2-40B4-BE49-F238E27FC236}">
                <a16:creationId xmlns:a16="http://schemas.microsoft.com/office/drawing/2014/main" id="{7620F5B7-D51A-E0CE-68D7-DA70EC2703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1075" y="3299767"/>
            <a:ext cx="3082925" cy="3082925"/>
          </a:xfrm>
          <a:prstGeom prst="rect">
            <a:avLst/>
          </a:prstGeom>
        </p:spPr>
      </p:pic>
      <p:pic>
        <p:nvPicPr>
          <p:cNvPr id="13" name="Audio 12">
            <a:hlinkClick r:id="" action="ppaction://media"/>
            <a:extLst>
              <a:ext uri="{FF2B5EF4-FFF2-40B4-BE49-F238E27FC236}">
                <a16:creationId xmlns:a16="http://schemas.microsoft.com/office/drawing/2014/main" id="{13433118-7A7D-5A41-C2F6-630178079821}"/>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096256470"/>
      </p:ext>
    </p:extLst>
  </p:cSld>
  <p:clrMapOvr>
    <a:masterClrMapping/>
  </p:clrMapOvr>
  <mc:AlternateContent xmlns:mc="http://schemas.openxmlformats.org/markup-compatibility/2006" xmlns:p14="http://schemas.microsoft.com/office/powerpoint/2010/main">
    <mc:Choice Requires="p14">
      <p:transition spd="slow" p14:dur="2000" advTm="85273"/>
    </mc:Choice>
    <mc:Fallback xmlns="">
      <p:transition spd="slow" advTm="85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059F477-3127-4593-A98C-D77B40672E4E}"/>
              </a:ext>
            </a:extLst>
          </p:cNvPr>
          <p:cNvPicPr>
            <a:picLocks noChangeAspect="1"/>
          </p:cNvPicPr>
          <p:nvPr/>
        </p:nvPicPr>
        <p:blipFill rotWithShape="1">
          <a:blip r:embed="rId4">
            <a:extLst>
              <a:ext uri="{28A0092B-C50C-407E-A947-70E740481C1C}">
                <a14:useLocalDpi xmlns:a14="http://schemas.microsoft.com/office/drawing/2010/main" val="0"/>
              </a:ext>
            </a:extLst>
          </a:blip>
          <a:srcRect b="5661"/>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4" name="Audio 13">
            <a:hlinkClick r:id="" action="ppaction://media"/>
            <a:extLst>
              <a:ext uri="{FF2B5EF4-FFF2-40B4-BE49-F238E27FC236}">
                <a16:creationId xmlns:a16="http://schemas.microsoft.com/office/drawing/2014/main" id="{43EDF2AB-8453-32F2-26C5-4367D8148B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5852775"/>
      </p:ext>
    </p:extLst>
  </p:cSld>
  <p:clrMapOvr>
    <a:masterClrMapping/>
  </p:clrMapOvr>
  <mc:AlternateContent xmlns:mc="http://schemas.openxmlformats.org/markup-compatibility/2006" xmlns:p14="http://schemas.microsoft.com/office/powerpoint/2010/main">
    <mc:Choice Requires="p14">
      <p:transition spd="slow" p14:dur="2000" advTm="32898"/>
    </mc:Choice>
    <mc:Fallback xmlns="">
      <p:transition spd="slow" advTm="32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A38BC-AE7D-414A-8185-4701CF195439}"/>
              </a:ext>
            </a:extLst>
          </p:cNvPr>
          <p:cNvSpPr>
            <a:spLocks noGrp="1"/>
          </p:cNvSpPr>
          <p:nvPr>
            <p:ph type="title"/>
          </p:nvPr>
        </p:nvSpPr>
        <p:spPr>
          <a:xfrm>
            <a:off x="652943" y="587230"/>
            <a:ext cx="3821113" cy="1524000"/>
          </a:xfrm>
        </p:spPr>
        <p:txBody>
          <a:bodyPr/>
          <a:lstStyle/>
          <a:p>
            <a:r>
              <a:rPr lang="en-US" dirty="0"/>
              <a:t>School Modernization</a:t>
            </a:r>
          </a:p>
        </p:txBody>
      </p:sp>
      <p:pic>
        <p:nvPicPr>
          <p:cNvPr id="7" name="Content Placeholder 6">
            <a:extLst>
              <a:ext uri="{FF2B5EF4-FFF2-40B4-BE49-F238E27FC236}">
                <a16:creationId xmlns:a16="http://schemas.microsoft.com/office/drawing/2014/main" id="{945E4D99-A56E-4EFB-8C6C-3F0BB297BC1E}"/>
              </a:ext>
            </a:extLst>
          </p:cNvPr>
          <p:cNvPicPr>
            <a:picLocks noGrp="1" noChangeAspect="1"/>
          </p:cNvPicPr>
          <p:nvPr>
            <p:ph idx="1"/>
          </p:nvPr>
        </p:nvPicPr>
        <p:blipFill>
          <a:blip r:embed="rId4"/>
          <a:stretch>
            <a:fillRect/>
          </a:stretch>
        </p:blipFill>
        <p:spPr>
          <a:xfrm>
            <a:off x="6600031" y="587230"/>
            <a:ext cx="4690786" cy="4459250"/>
          </a:xfrm>
          <a:prstGeom prst="rect">
            <a:avLst/>
          </a:prstGeom>
          <a:ln w="57150" cap="sq" cmpd="thickThin">
            <a:solidFill>
              <a:srgbClr val="92D050"/>
            </a:solidFill>
            <a:prstDash val="solid"/>
            <a:miter lim="800000"/>
          </a:ln>
          <a:effectLst>
            <a:innerShdw blurRad="76200">
              <a:srgbClr val="000000"/>
            </a:innerShdw>
          </a:effectLst>
        </p:spPr>
      </p:pic>
      <p:sp>
        <p:nvSpPr>
          <p:cNvPr id="4" name="Text Placeholder 3">
            <a:extLst>
              <a:ext uri="{FF2B5EF4-FFF2-40B4-BE49-F238E27FC236}">
                <a16:creationId xmlns:a16="http://schemas.microsoft.com/office/drawing/2014/main" id="{537834DA-C3E3-4B39-96E6-CBD4D2B34DBD}"/>
              </a:ext>
            </a:extLst>
          </p:cNvPr>
          <p:cNvSpPr>
            <a:spLocks noGrp="1"/>
          </p:cNvSpPr>
          <p:nvPr>
            <p:ph type="body" sz="half" idx="2"/>
          </p:nvPr>
        </p:nvSpPr>
        <p:spPr>
          <a:xfrm>
            <a:off x="652943" y="2111230"/>
            <a:ext cx="3821113" cy="3048000"/>
          </a:xfrm>
        </p:spPr>
        <p:txBody>
          <a:bodyPr/>
          <a:lstStyle/>
          <a:p>
            <a:r>
              <a:rPr lang="en-US" dirty="0"/>
              <a:t>There are </a:t>
            </a:r>
            <a:r>
              <a:rPr lang="en-US" dirty="0">
                <a:solidFill>
                  <a:srgbClr val="92D050"/>
                </a:solidFill>
              </a:rPr>
              <a:t>9 schools </a:t>
            </a:r>
            <a:r>
              <a:rPr lang="en-US" dirty="0"/>
              <a:t>requested for modernization.</a:t>
            </a:r>
          </a:p>
          <a:p>
            <a:r>
              <a:rPr lang="en-US" dirty="0"/>
              <a:t>Drivers for consideration for modernization include:</a:t>
            </a:r>
          </a:p>
          <a:p>
            <a:pPr marL="285750" indent="-285750">
              <a:buFont typeface="Arial" panose="020B0604020202020204" pitchFamily="34" charset="0"/>
              <a:buChar char="•"/>
            </a:pPr>
            <a:r>
              <a:rPr lang="en-US" dirty="0"/>
              <a:t>Health and Safety</a:t>
            </a:r>
          </a:p>
          <a:p>
            <a:pPr marL="285750" indent="-285750">
              <a:buFont typeface="Arial" panose="020B0604020202020204" pitchFamily="34" charset="0"/>
              <a:buChar char="•"/>
            </a:pPr>
            <a:r>
              <a:rPr lang="en-US" dirty="0"/>
              <a:t>Building Condition</a:t>
            </a:r>
          </a:p>
          <a:p>
            <a:pPr marL="285750" indent="-285750">
              <a:buFont typeface="Arial" panose="020B0604020202020204" pitchFamily="34" charset="0"/>
              <a:buChar char="•"/>
            </a:pPr>
            <a:r>
              <a:rPr lang="en-US" dirty="0"/>
              <a:t>Program Delivery</a:t>
            </a:r>
          </a:p>
          <a:p>
            <a:pPr marL="285750" indent="-285750">
              <a:buFont typeface="Arial" panose="020B0604020202020204" pitchFamily="34" charset="0"/>
              <a:buChar char="•"/>
            </a:pPr>
            <a:r>
              <a:rPr lang="en-US" dirty="0"/>
              <a:t>Utilization</a:t>
            </a:r>
          </a:p>
          <a:p>
            <a:pPr marL="285750" indent="-285750">
              <a:buFont typeface="Arial" panose="020B0604020202020204" pitchFamily="34" charset="0"/>
              <a:buChar char="•"/>
            </a:pPr>
            <a:r>
              <a:rPr lang="en-US" dirty="0"/>
              <a:t>Infrastructure Performance</a:t>
            </a:r>
          </a:p>
        </p:txBody>
      </p:sp>
      <p:sp>
        <p:nvSpPr>
          <p:cNvPr id="5" name="TextBox 4">
            <a:extLst>
              <a:ext uri="{FF2B5EF4-FFF2-40B4-BE49-F238E27FC236}">
                <a16:creationId xmlns:a16="http://schemas.microsoft.com/office/drawing/2014/main" id="{B9867A20-AD8C-486F-8AE9-103AAFB55B2B}"/>
              </a:ext>
            </a:extLst>
          </p:cNvPr>
          <p:cNvSpPr txBox="1"/>
          <p:nvPr/>
        </p:nvSpPr>
        <p:spPr>
          <a:xfrm>
            <a:off x="498008" y="5247041"/>
            <a:ext cx="11478091" cy="1323439"/>
          </a:xfrm>
          <a:prstGeom prst="rect">
            <a:avLst/>
          </a:prstGeom>
          <a:noFill/>
        </p:spPr>
        <p:txBody>
          <a:bodyPr wrap="square" rtlCol="0">
            <a:spAutoFit/>
          </a:bodyPr>
          <a:lstStyle/>
          <a:p>
            <a:pPr algn="just"/>
            <a:r>
              <a:rPr lang="en-US" sz="1600" dirty="0"/>
              <a:t>Galbraith is </a:t>
            </a:r>
            <a:r>
              <a:rPr lang="en-US" sz="1600" b="1" dirty="0">
                <a:solidFill>
                  <a:srgbClr val="92D050"/>
                </a:solidFill>
              </a:rPr>
              <a:t>111 years old </a:t>
            </a:r>
            <a:r>
              <a:rPr lang="en-US" sz="1600" dirty="0"/>
              <a:t>and the oldest school in the Division. Modernization of Galbraith is the </a:t>
            </a:r>
            <a:r>
              <a:rPr lang="en-US" sz="1600" dirty="0">
                <a:solidFill>
                  <a:srgbClr val="92D050"/>
                </a:solidFill>
              </a:rPr>
              <a:t>#1 priority </a:t>
            </a:r>
            <a:r>
              <a:rPr lang="en-US" sz="1600" dirty="0"/>
              <a:t>for a major modernization.  Alberta Education provided planning funds for assessing high level needs for a modernization.  A visioning session was held with Galbraith staff and parent community on May 11</a:t>
            </a:r>
            <a:r>
              <a:rPr lang="en-US" sz="1600" baseline="30000" dirty="0"/>
              <a:t>th</a:t>
            </a:r>
            <a:r>
              <a:rPr lang="en-US" sz="1600" dirty="0"/>
              <a:t> and 12</a:t>
            </a:r>
            <a:r>
              <a:rPr lang="en-US" sz="1600" baseline="30000" dirty="0"/>
              <a:t>th</a:t>
            </a:r>
            <a:r>
              <a:rPr lang="en-US" sz="1600" dirty="0"/>
              <a:t> 2022. The report was provided to Alberta Education to supplement the Three-Year Capital Plan. In February 2023, School Planning Funds have been announced to further plan for a modernization of Galbraith.</a:t>
            </a:r>
          </a:p>
        </p:txBody>
      </p:sp>
      <p:pic>
        <p:nvPicPr>
          <p:cNvPr id="9" name="Audio 8">
            <a:hlinkClick r:id="" action="ppaction://media"/>
            <a:extLst>
              <a:ext uri="{FF2B5EF4-FFF2-40B4-BE49-F238E27FC236}">
                <a16:creationId xmlns:a16="http://schemas.microsoft.com/office/drawing/2014/main" id="{D4540650-D395-BC95-E3DA-E8F1FA892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5321109"/>
      </p:ext>
    </p:extLst>
  </p:cSld>
  <p:clrMapOvr>
    <a:masterClrMapping/>
  </p:clrMapOvr>
  <mc:AlternateContent xmlns:mc="http://schemas.openxmlformats.org/markup-compatibility/2006" xmlns:p14="http://schemas.microsoft.com/office/powerpoint/2010/main">
    <mc:Choice Requires="p14">
      <p:transition spd="slow" p14:dur="2000" advTm="69635"/>
    </mc:Choice>
    <mc:Fallback xmlns="">
      <p:transition spd="slow" advTm="69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17584C-89A0-40D8-9062-26CBA73D62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6367" y="524600"/>
            <a:ext cx="7149290" cy="5808798"/>
          </a:xfrm>
          <a:prstGeom prst="rect">
            <a:avLst/>
          </a:prstGeom>
          <a:ln w="228600" cap="sq" cmpd="thickThin">
            <a:solidFill>
              <a:srgbClr val="92D05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7D781FBE-BE1A-4F39-B3F8-BD22252581CA}"/>
              </a:ext>
            </a:extLst>
          </p:cNvPr>
          <p:cNvSpPr txBox="1"/>
          <p:nvPr/>
        </p:nvSpPr>
        <p:spPr>
          <a:xfrm>
            <a:off x="8438933" y="1906105"/>
            <a:ext cx="3465358" cy="3139321"/>
          </a:xfrm>
          <a:prstGeom prst="rect">
            <a:avLst/>
          </a:prstGeom>
          <a:noFill/>
        </p:spPr>
        <p:txBody>
          <a:bodyPr wrap="square" rtlCol="0">
            <a:spAutoFit/>
          </a:bodyPr>
          <a:lstStyle/>
          <a:p>
            <a:r>
              <a:rPr lang="en-US" dirty="0"/>
              <a:t>Galbraith and LCI are major modernizations due to the nature and significant scope of work required. </a:t>
            </a:r>
          </a:p>
          <a:p>
            <a:endParaRPr lang="en-US" dirty="0"/>
          </a:p>
          <a:p>
            <a:r>
              <a:rPr lang="en-US" dirty="0"/>
              <a:t>The other schools are considered minor modernizations as upgrades have been performed over the last few years through IMR and CMR initiatives</a:t>
            </a:r>
          </a:p>
        </p:txBody>
      </p:sp>
      <p:sp>
        <p:nvSpPr>
          <p:cNvPr id="6" name="Rectangle 5">
            <a:extLst>
              <a:ext uri="{FF2B5EF4-FFF2-40B4-BE49-F238E27FC236}">
                <a16:creationId xmlns:a16="http://schemas.microsoft.com/office/drawing/2014/main" id="{D1CCBBDB-A395-4BD3-BEC0-D35269ADEC52}"/>
              </a:ext>
            </a:extLst>
          </p:cNvPr>
          <p:cNvSpPr/>
          <p:nvPr/>
        </p:nvSpPr>
        <p:spPr>
          <a:xfrm>
            <a:off x="5360565" y="2449585"/>
            <a:ext cx="411061" cy="125835"/>
          </a:xfrm>
          <a:prstGeom prst="rect">
            <a:avLst/>
          </a:prstGeom>
          <a:solidFill>
            <a:schemeClr val="tx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6A477782-ABBF-E525-B6DA-BAA490F48F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8842470"/>
      </p:ext>
    </p:extLst>
  </p:cSld>
  <p:clrMapOvr>
    <a:masterClrMapping/>
  </p:clrMapOvr>
  <mc:AlternateContent xmlns:mc="http://schemas.openxmlformats.org/markup-compatibility/2006" xmlns:p14="http://schemas.microsoft.com/office/powerpoint/2010/main">
    <mc:Choice Requires="p14">
      <p:transition spd="slow" p14:dur="2000" advTm="55832"/>
    </mc:Choice>
    <mc:Fallback xmlns="">
      <p:transition spd="slow" advTm="55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B58F88-AD2B-8AEF-7E85-4DAA6F387674}"/>
              </a:ext>
            </a:extLst>
          </p:cNvPr>
          <p:cNvPicPr>
            <a:picLocks noChangeAspect="1"/>
          </p:cNvPicPr>
          <p:nvPr/>
        </p:nvPicPr>
        <p:blipFill>
          <a:blip r:embed="rId4"/>
          <a:stretch>
            <a:fillRect/>
          </a:stretch>
        </p:blipFill>
        <p:spPr>
          <a:xfrm>
            <a:off x="2634791" y="112643"/>
            <a:ext cx="6922418" cy="6632713"/>
          </a:xfrm>
          <a:prstGeom prst="rect">
            <a:avLst/>
          </a:prstGeom>
          <a:ln w="57150">
            <a:solidFill>
              <a:srgbClr val="92D050"/>
            </a:solidFill>
          </a:ln>
        </p:spPr>
      </p:pic>
      <p:pic>
        <p:nvPicPr>
          <p:cNvPr id="3" name="Graphic 2" descr="Postit Notes with solid fill">
            <a:extLst>
              <a:ext uri="{FF2B5EF4-FFF2-40B4-BE49-F238E27FC236}">
                <a16:creationId xmlns:a16="http://schemas.microsoft.com/office/drawing/2014/main" id="{8FAC8942-21B4-2480-62B1-091DB79FA1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943401">
            <a:off x="669235" y="310392"/>
            <a:ext cx="914400" cy="914400"/>
          </a:xfrm>
          <a:prstGeom prst="rect">
            <a:avLst/>
          </a:prstGeom>
        </p:spPr>
      </p:pic>
      <p:sp>
        <p:nvSpPr>
          <p:cNvPr id="5" name="TextBox 4">
            <a:extLst>
              <a:ext uri="{FF2B5EF4-FFF2-40B4-BE49-F238E27FC236}">
                <a16:creationId xmlns:a16="http://schemas.microsoft.com/office/drawing/2014/main" id="{F9990BD2-1537-BE1A-37BE-B9D9D6F22EE4}"/>
              </a:ext>
            </a:extLst>
          </p:cNvPr>
          <p:cNvSpPr txBox="1"/>
          <p:nvPr/>
        </p:nvSpPr>
        <p:spPr>
          <a:xfrm>
            <a:off x="144741" y="1184004"/>
            <a:ext cx="2213113" cy="2031325"/>
          </a:xfrm>
          <a:prstGeom prst="rect">
            <a:avLst/>
          </a:prstGeom>
          <a:noFill/>
        </p:spPr>
        <p:txBody>
          <a:bodyPr wrap="square" rtlCol="0">
            <a:spAutoFit/>
          </a:bodyPr>
          <a:lstStyle/>
          <a:p>
            <a:r>
              <a:rPr lang="en-US" dirty="0">
                <a:solidFill>
                  <a:srgbClr val="92D050"/>
                </a:solidFill>
              </a:rPr>
              <a:t>School Planning Funds announced in February 2023 for Galbraith Elementary School Modernization</a:t>
            </a:r>
          </a:p>
        </p:txBody>
      </p:sp>
      <p:pic>
        <p:nvPicPr>
          <p:cNvPr id="19" name="Audio 18">
            <a:hlinkClick r:id="" action="ppaction://media"/>
            <a:extLst>
              <a:ext uri="{FF2B5EF4-FFF2-40B4-BE49-F238E27FC236}">
                <a16:creationId xmlns:a16="http://schemas.microsoft.com/office/drawing/2014/main" id="{232B36A5-CC24-454B-C357-FE14EE4B29A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99237653"/>
      </p:ext>
    </p:extLst>
  </p:cSld>
  <p:clrMapOvr>
    <a:masterClrMapping/>
  </p:clrMapOvr>
  <mc:AlternateContent xmlns:mc="http://schemas.openxmlformats.org/markup-compatibility/2006" xmlns:p14="http://schemas.microsoft.com/office/powerpoint/2010/main">
    <mc:Choice Requires="p14">
      <p:transition spd="slow" p14:dur="2000" advTm="25686"/>
    </mc:Choice>
    <mc:Fallback xmlns="">
      <p:transition spd="slow" advTm="25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EF54A5-295C-4246-BFD2-A563F4BB0CB6}"/>
              </a:ext>
            </a:extLst>
          </p:cNvPr>
          <p:cNvSpPr>
            <a:spLocks noGrp="1"/>
          </p:cNvSpPr>
          <p:nvPr>
            <p:ph type="title"/>
          </p:nvPr>
        </p:nvSpPr>
        <p:spPr>
          <a:xfrm>
            <a:off x="5334002" y="1163594"/>
            <a:ext cx="6095998" cy="1624055"/>
          </a:xfrm>
        </p:spPr>
        <p:txBody>
          <a:bodyPr vert="horz" lIns="91440" tIns="45720" rIns="91440" bIns="45720" rtlCol="0" anchor="b" anchorCtr="0">
            <a:normAutofit/>
          </a:bodyPr>
          <a:lstStyle/>
          <a:p>
            <a:r>
              <a:rPr lang="en-US" sz="4400" kern="1200" dirty="0">
                <a:solidFill>
                  <a:schemeClr val="tx1"/>
                </a:solidFill>
                <a:latin typeface="+mj-lt"/>
                <a:ea typeface="+mj-ea"/>
                <a:cs typeface="+mj-cs"/>
              </a:rPr>
              <a:t>For more information</a:t>
            </a:r>
          </a:p>
        </p:txBody>
      </p:sp>
      <p:sp>
        <p:nvSpPr>
          <p:cNvPr id="13" name="Freeform: Shape 12">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906DA20C-0B88-4049-9002-E139BC639AF1}"/>
              </a:ext>
            </a:extLst>
          </p:cNvPr>
          <p:cNvSpPr>
            <a:spLocks noGrp="1"/>
          </p:cNvSpPr>
          <p:nvPr>
            <p:ph type="body" sz="half" idx="2"/>
          </p:nvPr>
        </p:nvSpPr>
        <p:spPr>
          <a:xfrm>
            <a:off x="5334002" y="3047999"/>
            <a:ext cx="6095998" cy="3048001"/>
          </a:xfrm>
        </p:spPr>
        <p:txBody>
          <a:bodyPr vert="horz" lIns="91440" tIns="45720" rIns="91440" bIns="45720" rtlCol="0">
            <a:normAutofit/>
          </a:bodyPr>
          <a:lstStyle/>
          <a:p>
            <a:r>
              <a:rPr lang="en-US" dirty="0">
                <a:solidFill>
                  <a:srgbClr val="92D050"/>
                </a:solidFill>
              </a:rPr>
              <a:t>See the 134-page Three Year Capital Plan on the Division website.</a:t>
            </a:r>
          </a:p>
          <a:p>
            <a:pPr indent="-228600">
              <a:buFont typeface="Arial" panose="020B0604020202020204" pitchFamily="34" charset="0"/>
              <a:buChar char="•"/>
            </a:pPr>
            <a:endParaRPr lang="en-US" dirty="0"/>
          </a:p>
          <a:p>
            <a:r>
              <a:rPr lang="en-US" dirty="0"/>
              <a:t>This document includes detailed information related to division demographics, growth, and school enrolment and community profiles.</a:t>
            </a:r>
          </a:p>
          <a:p>
            <a:endParaRPr lang="en-US" dirty="0"/>
          </a:p>
          <a:p>
            <a:r>
              <a:rPr lang="en-US" dirty="0"/>
              <a:t>Further details about the requested projects in the plan begin on page 40.</a:t>
            </a:r>
          </a:p>
        </p:txBody>
      </p:sp>
      <p:pic>
        <p:nvPicPr>
          <p:cNvPr id="7" name="Picture 6">
            <a:extLst>
              <a:ext uri="{FF2B5EF4-FFF2-40B4-BE49-F238E27FC236}">
                <a16:creationId xmlns:a16="http://schemas.microsoft.com/office/drawing/2014/main" id="{73BE45C2-8646-DCF7-74A7-050E9D2189BC}"/>
              </a:ext>
            </a:extLst>
          </p:cNvPr>
          <p:cNvPicPr>
            <a:picLocks noChangeAspect="1"/>
          </p:cNvPicPr>
          <p:nvPr/>
        </p:nvPicPr>
        <p:blipFill>
          <a:blip r:embed="rId5"/>
          <a:stretch>
            <a:fillRect/>
          </a:stretch>
        </p:blipFill>
        <p:spPr>
          <a:xfrm>
            <a:off x="259740" y="1341993"/>
            <a:ext cx="3225582" cy="4174013"/>
          </a:xfrm>
          <a:prstGeom prst="rect">
            <a:avLst/>
          </a:prstGeom>
        </p:spPr>
      </p:pic>
      <p:pic>
        <p:nvPicPr>
          <p:cNvPr id="19" name="Audio 18">
            <a:hlinkClick r:id="" action="ppaction://media"/>
            <a:extLst>
              <a:ext uri="{FF2B5EF4-FFF2-40B4-BE49-F238E27FC236}">
                <a16:creationId xmlns:a16="http://schemas.microsoft.com/office/drawing/2014/main" id="{7F56ACA7-6271-D40E-779D-6158234FA7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52158157"/>
      </p:ext>
    </p:extLst>
  </p:cSld>
  <p:clrMapOvr>
    <a:masterClrMapping/>
  </p:clrMapOvr>
  <mc:AlternateContent xmlns:mc="http://schemas.openxmlformats.org/markup-compatibility/2006" xmlns:p14="http://schemas.microsoft.com/office/powerpoint/2010/main">
    <mc:Choice Requires="p14">
      <p:transition spd="slow" p14:dur="2000" advTm="35755"/>
    </mc:Choice>
    <mc:Fallback xmlns="">
      <p:transition spd="slow" advTm="35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un shining over a cereal field">
            <a:extLst>
              <a:ext uri="{FF2B5EF4-FFF2-40B4-BE49-F238E27FC236}">
                <a16:creationId xmlns:a16="http://schemas.microsoft.com/office/drawing/2014/main" id="{49E4BC0B-7986-410C-B7CB-DDA3B012279D}"/>
              </a:ext>
            </a:extLst>
          </p:cNvPr>
          <p:cNvPicPr>
            <a:picLocks noChangeAspect="1"/>
          </p:cNvPicPr>
          <p:nvPr/>
        </p:nvPicPr>
        <p:blipFill rotWithShape="1">
          <a:blip r:embed="rId4">
            <a:extLst>
              <a:ext uri="{28A0092B-C50C-407E-A947-70E740481C1C}">
                <a14:useLocalDpi xmlns:a14="http://schemas.microsoft.com/office/drawing/2010/main" val="0"/>
              </a:ext>
            </a:extLst>
          </a:blip>
          <a:srcRect l="33140" r="22359" b="-1"/>
          <a:stretch/>
        </p:blipFill>
        <p:spPr>
          <a:xfrm>
            <a:off x="7620000" y="10"/>
            <a:ext cx="4572002" cy="6857992"/>
          </a:xfrm>
          <a:custGeom>
            <a:avLst/>
            <a:gdLst/>
            <a:ahLst/>
            <a:cxnLst/>
            <a:rect l="l" t="t" r="r" b="b"/>
            <a:pathLst>
              <a:path w="4572002" h="6858002">
                <a:moveTo>
                  <a:pt x="276687" y="6438981"/>
                </a:moveTo>
                <a:cubicBezTo>
                  <a:pt x="286189" y="6444077"/>
                  <a:pt x="293666" y="6451650"/>
                  <a:pt x="296618" y="6463841"/>
                </a:cubicBezTo>
                <a:lnTo>
                  <a:pt x="296621" y="6463850"/>
                </a:lnTo>
                <a:lnTo>
                  <a:pt x="307605" y="6508052"/>
                </a:lnTo>
                <a:lnTo>
                  <a:pt x="310416" y="6513012"/>
                </a:lnTo>
                <a:lnTo>
                  <a:pt x="312883" y="6521804"/>
                </a:lnTo>
                <a:lnTo>
                  <a:pt x="329221" y="6546195"/>
                </a:lnTo>
                <a:lnTo>
                  <a:pt x="329221" y="6546194"/>
                </a:lnTo>
                <a:lnTo>
                  <a:pt x="310416" y="6513012"/>
                </a:lnTo>
                <a:lnTo>
                  <a:pt x="296621" y="6463850"/>
                </a:lnTo>
                <a:lnTo>
                  <a:pt x="296618" y="6463840"/>
                </a:lnTo>
                <a:close/>
                <a:moveTo>
                  <a:pt x="360891" y="2836172"/>
                </a:moveTo>
                <a:lnTo>
                  <a:pt x="360891" y="2836173"/>
                </a:lnTo>
                <a:cubicBezTo>
                  <a:pt x="364963" y="2839983"/>
                  <a:pt x="368249" y="2844317"/>
                  <a:pt x="369582" y="2848794"/>
                </a:cubicBezTo>
                <a:cubicBezTo>
                  <a:pt x="376249" y="2870416"/>
                  <a:pt x="384441" y="2892181"/>
                  <a:pt x="389490" y="2914328"/>
                </a:cubicBezTo>
                <a:lnTo>
                  <a:pt x="394121" y="2947863"/>
                </a:lnTo>
                <a:lnTo>
                  <a:pt x="390537" y="2982148"/>
                </a:lnTo>
                <a:cubicBezTo>
                  <a:pt x="382441" y="3014153"/>
                  <a:pt x="378631" y="3045777"/>
                  <a:pt x="378845" y="3077401"/>
                </a:cubicBezTo>
                <a:lnTo>
                  <a:pt x="378845" y="3077402"/>
                </a:lnTo>
                <a:lnTo>
                  <a:pt x="378845" y="3077402"/>
                </a:lnTo>
                <a:cubicBezTo>
                  <a:pt x="379059" y="3109026"/>
                  <a:pt x="383298" y="3140650"/>
                  <a:pt x="391299" y="3172655"/>
                </a:cubicBezTo>
                <a:cubicBezTo>
                  <a:pt x="417208" y="3276481"/>
                  <a:pt x="444640" y="3380306"/>
                  <a:pt x="438926" y="3489468"/>
                </a:cubicBezTo>
                <a:cubicBezTo>
                  <a:pt x="437974" y="3507564"/>
                  <a:pt x="449595" y="3529091"/>
                  <a:pt x="461025" y="3544714"/>
                </a:cubicBezTo>
                <a:cubicBezTo>
                  <a:pt x="466455" y="3552191"/>
                  <a:pt x="470634" y="3557716"/>
                  <a:pt x="473569" y="3562321"/>
                </a:cubicBezTo>
                <a:lnTo>
                  <a:pt x="478647" y="3574408"/>
                </a:lnTo>
                <a:lnTo>
                  <a:pt x="476296" y="3587174"/>
                </a:lnTo>
                <a:cubicBezTo>
                  <a:pt x="474277" y="3592232"/>
                  <a:pt x="471027" y="3598435"/>
                  <a:pt x="466549" y="3606817"/>
                </a:cubicBezTo>
                <a:cubicBezTo>
                  <a:pt x="462167" y="3614819"/>
                  <a:pt x="459501" y="3624725"/>
                  <a:pt x="453023" y="3630632"/>
                </a:cubicBezTo>
                <a:cubicBezTo>
                  <a:pt x="436545" y="3645682"/>
                  <a:pt x="430306" y="3662494"/>
                  <a:pt x="428782" y="3680163"/>
                </a:cubicBezTo>
                <a:lnTo>
                  <a:pt x="428782" y="3680164"/>
                </a:lnTo>
                <a:lnTo>
                  <a:pt x="428782" y="3680164"/>
                </a:lnTo>
                <a:lnTo>
                  <a:pt x="432830" y="3734838"/>
                </a:lnTo>
                <a:lnTo>
                  <a:pt x="432448" y="3754652"/>
                </a:lnTo>
                <a:cubicBezTo>
                  <a:pt x="426448" y="3767130"/>
                  <a:pt x="424496" y="3778655"/>
                  <a:pt x="426091" y="3789776"/>
                </a:cubicBezTo>
                <a:lnTo>
                  <a:pt x="426091" y="3789776"/>
                </a:lnTo>
                <a:lnTo>
                  <a:pt x="426091" y="3789777"/>
                </a:lnTo>
                <a:cubicBezTo>
                  <a:pt x="427687" y="3800897"/>
                  <a:pt x="432830" y="3811614"/>
                  <a:pt x="441022" y="3822473"/>
                </a:cubicBezTo>
                <a:lnTo>
                  <a:pt x="455357" y="3852620"/>
                </a:lnTo>
                <a:lnTo>
                  <a:pt x="454577" y="3868764"/>
                </a:lnTo>
                <a:cubicBezTo>
                  <a:pt x="453119" y="3874229"/>
                  <a:pt x="450356" y="3879766"/>
                  <a:pt x="445974" y="3885338"/>
                </a:cubicBezTo>
                <a:cubicBezTo>
                  <a:pt x="426543" y="3910104"/>
                  <a:pt x="416351" y="3935727"/>
                  <a:pt x="414089" y="3962159"/>
                </a:cubicBezTo>
                <a:lnTo>
                  <a:pt x="414089" y="3962160"/>
                </a:lnTo>
                <a:lnTo>
                  <a:pt x="414089" y="3962160"/>
                </a:lnTo>
                <a:cubicBezTo>
                  <a:pt x="411827" y="3988593"/>
                  <a:pt x="417495" y="4015835"/>
                  <a:pt x="429782" y="4043840"/>
                </a:cubicBezTo>
                <a:lnTo>
                  <a:pt x="444904" y="4103826"/>
                </a:lnTo>
                <a:lnTo>
                  <a:pt x="442936" y="4134255"/>
                </a:lnTo>
                <a:cubicBezTo>
                  <a:pt x="441094" y="4144498"/>
                  <a:pt x="438022" y="4154857"/>
                  <a:pt x="433592" y="4165383"/>
                </a:cubicBezTo>
                <a:cubicBezTo>
                  <a:pt x="430163" y="4173480"/>
                  <a:pt x="429592" y="4182767"/>
                  <a:pt x="429687" y="4192387"/>
                </a:cubicBezTo>
                <a:lnTo>
                  <a:pt x="429687" y="4192388"/>
                </a:lnTo>
                <a:lnTo>
                  <a:pt x="429687" y="4192388"/>
                </a:lnTo>
                <a:lnTo>
                  <a:pt x="429782" y="4221391"/>
                </a:lnTo>
                <a:lnTo>
                  <a:pt x="424066" y="4253014"/>
                </a:lnTo>
                <a:cubicBezTo>
                  <a:pt x="411873" y="4277401"/>
                  <a:pt x="396253" y="4300070"/>
                  <a:pt x="384250" y="4324645"/>
                </a:cubicBezTo>
                <a:cubicBezTo>
                  <a:pt x="378536" y="4336457"/>
                  <a:pt x="375488" y="4350554"/>
                  <a:pt x="375296" y="4363890"/>
                </a:cubicBezTo>
                <a:lnTo>
                  <a:pt x="375296" y="4363891"/>
                </a:lnTo>
                <a:lnTo>
                  <a:pt x="375296" y="4363891"/>
                </a:lnTo>
                <a:cubicBezTo>
                  <a:pt x="374344" y="4403326"/>
                  <a:pt x="374344" y="4442762"/>
                  <a:pt x="376058" y="4482005"/>
                </a:cubicBezTo>
                <a:cubicBezTo>
                  <a:pt x="378726" y="4546777"/>
                  <a:pt x="379298" y="4612501"/>
                  <a:pt x="436068" y="4659175"/>
                </a:cubicBezTo>
                <a:cubicBezTo>
                  <a:pt x="440640" y="4662987"/>
                  <a:pt x="443308" y="4671177"/>
                  <a:pt x="444070" y="4677656"/>
                </a:cubicBezTo>
                <a:cubicBezTo>
                  <a:pt x="447689" y="4707565"/>
                  <a:pt x="448071" y="4738236"/>
                  <a:pt x="453977" y="4767765"/>
                </a:cubicBezTo>
                <a:lnTo>
                  <a:pt x="455286" y="4800483"/>
                </a:lnTo>
                <a:lnTo>
                  <a:pt x="440450" y="4828916"/>
                </a:lnTo>
                <a:cubicBezTo>
                  <a:pt x="423877" y="4846490"/>
                  <a:pt x="412446" y="4866958"/>
                  <a:pt x="410740" y="4889275"/>
                </a:cubicBezTo>
                <a:lnTo>
                  <a:pt x="410740" y="4889275"/>
                </a:lnTo>
                <a:lnTo>
                  <a:pt x="410740" y="4889276"/>
                </a:lnTo>
                <a:cubicBezTo>
                  <a:pt x="410172" y="4896714"/>
                  <a:pt x="410683" y="4904358"/>
                  <a:pt x="412445" y="4912169"/>
                </a:cubicBezTo>
                <a:lnTo>
                  <a:pt x="413848" y="4933805"/>
                </a:lnTo>
                <a:lnTo>
                  <a:pt x="409088" y="4952673"/>
                </a:lnTo>
                <a:cubicBezTo>
                  <a:pt x="404302" y="4964604"/>
                  <a:pt x="396729" y="4975511"/>
                  <a:pt x="389013" y="4987037"/>
                </a:cubicBezTo>
                <a:cubicBezTo>
                  <a:pt x="377774" y="5003801"/>
                  <a:pt x="363676" y="5022852"/>
                  <a:pt x="362534" y="5041521"/>
                </a:cubicBezTo>
                <a:cubicBezTo>
                  <a:pt x="360677" y="5073241"/>
                  <a:pt x="338137" y="5101639"/>
                  <a:pt x="336386" y="5133224"/>
                </a:cubicBezTo>
                <a:lnTo>
                  <a:pt x="336386" y="5133225"/>
                </a:lnTo>
                <a:lnTo>
                  <a:pt x="336386" y="5133225"/>
                </a:lnTo>
                <a:lnTo>
                  <a:pt x="343101" y="5166114"/>
                </a:lnTo>
                <a:lnTo>
                  <a:pt x="342411" y="5172090"/>
                </a:lnTo>
                <a:cubicBezTo>
                  <a:pt x="341530" y="5174400"/>
                  <a:pt x="340339" y="5176876"/>
                  <a:pt x="339863" y="5179067"/>
                </a:cubicBezTo>
                <a:lnTo>
                  <a:pt x="339863" y="5179068"/>
                </a:lnTo>
                <a:lnTo>
                  <a:pt x="339863" y="5179068"/>
                </a:lnTo>
                <a:cubicBezTo>
                  <a:pt x="332623" y="5214122"/>
                  <a:pt x="339673" y="5247079"/>
                  <a:pt x="363486" y="5272797"/>
                </a:cubicBezTo>
                <a:cubicBezTo>
                  <a:pt x="379013" y="5289657"/>
                  <a:pt x="387538" y="5307422"/>
                  <a:pt x="390920" y="5326163"/>
                </a:cubicBezTo>
                <a:lnTo>
                  <a:pt x="392366" y="5355014"/>
                </a:lnTo>
                <a:lnTo>
                  <a:pt x="387489" y="5385384"/>
                </a:lnTo>
                <a:cubicBezTo>
                  <a:pt x="384250" y="5398721"/>
                  <a:pt x="381964" y="5412057"/>
                  <a:pt x="379298" y="5425582"/>
                </a:cubicBezTo>
                <a:cubicBezTo>
                  <a:pt x="375488" y="5443870"/>
                  <a:pt x="371486" y="5462351"/>
                  <a:pt x="367676" y="5480637"/>
                </a:cubicBezTo>
                <a:cubicBezTo>
                  <a:pt x="365771" y="5489497"/>
                  <a:pt x="363200" y="5498832"/>
                  <a:pt x="363152" y="5507667"/>
                </a:cubicBezTo>
                <a:lnTo>
                  <a:pt x="363152" y="5507668"/>
                </a:lnTo>
                <a:lnTo>
                  <a:pt x="363152" y="5507668"/>
                </a:lnTo>
                <a:cubicBezTo>
                  <a:pt x="363105" y="5516503"/>
                  <a:pt x="365581" y="5524837"/>
                  <a:pt x="373772" y="5531694"/>
                </a:cubicBezTo>
                <a:lnTo>
                  <a:pt x="383918" y="5547578"/>
                </a:lnTo>
                <a:lnTo>
                  <a:pt x="374344" y="5562746"/>
                </a:lnTo>
                <a:cubicBezTo>
                  <a:pt x="331671" y="5600467"/>
                  <a:pt x="305000" y="5646189"/>
                  <a:pt x="303096" y="5704483"/>
                </a:cubicBezTo>
                <a:cubicBezTo>
                  <a:pt x="302714" y="5716485"/>
                  <a:pt x="300048" y="5728678"/>
                  <a:pt x="297190" y="5740488"/>
                </a:cubicBezTo>
                <a:cubicBezTo>
                  <a:pt x="295475" y="5747728"/>
                  <a:pt x="293569" y="5756493"/>
                  <a:pt x="288425" y="5760873"/>
                </a:cubicBezTo>
                <a:cubicBezTo>
                  <a:pt x="249182" y="5794974"/>
                  <a:pt x="221939" y="5837457"/>
                  <a:pt x="200030" y="5883751"/>
                </a:cubicBezTo>
                <a:cubicBezTo>
                  <a:pt x="192220" y="5900323"/>
                  <a:pt x="184410" y="5918042"/>
                  <a:pt x="182124" y="5935949"/>
                </a:cubicBezTo>
                <a:lnTo>
                  <a:pt x="182124" y="5935950"/>
                </a:lnTo>
                <a:lnTo>
                  <a:pt x="182124" y="5935950"/>
                </a:lnTo>
                <a:cubicBezTo>
                  <a:pt x="179838" y="5954618"/>
                  <a:pt x="183648" y="5974241"/>
                  <a:pt x="185744" y="5993292"/>
                </a:cubicBezTo>
                <a:cubicBezTo>
                  <a:pt x="186886" y="6004532"/>
                  <a:pt x="186696" y="6017486"/>
                  <a:pt x="192220" y="6026441"/>
                </a:cubicBezTo>
                <a:cubicBezTo>
                  <a:pt x="209557" y="6054826"/>
                  <a:pt x="228225" y="6082259"/>
                  <a:pt x="248420" y="6108739"/>
                </a:cubicBezTo>
                <a:lnTo>
                  <a:pt x="262113" y="6133315"/>
                </a:lnTo>
                <a:lnTo>
                  <a:pt x="258413" y="6143190"/>
                </a:lnTo>
                <a:cubicBezTo>
                  <a:pt x="255862" y="6146732"/>
                  <a:pt x="251944" y="6150697"/>
                  <a:pt x="246514" y="6155602"/>
                </a:cubicBezTo>
                <a:cubicBezTo>
                  <a:pt x="224225" y="6175797"/>
                  <a:pt x="212605" y="6200944"/>
                  <a:pt x="207843" y="6228756"/>
                </a:cubicBezTo>
                <a:cubicBezTo>
                  <a:pt x="200412" y="6272764"/>
                  <a:pt x="194126" y="6317151"/>
                  <a:pt x="190506" y="6361539"/>
                </a:cubicBezTo>
                <a:lnTo>
                  <a:pt x="190506" y="6361540"/>
                </a:lnTo>
                <a:lnTo>
                  <a:pt x="190506" y="6361540"/>
                </a:lnTo>
                <a:lnTo>
                  <a:pt x="190704" y="6365039"/>
                </a:lnTo>
                <a:lnTo>
                  <a:pt x="191995" y="6387910"/>
                </a:lnTo>
                <a:lnTo>
                  <a:pt x="194825" y="6393746"/>
                </a:lnTo>
                <a:lnTo>
                  <a:pt x="201413" y="6407333"/>
                </a:lnTo>
                <a:lnTo>
                  <a:pt x="201413" y="6407332"/>
                </a:lnTo>
                <a:lnTo>
                  <a:pt x="194825" y="6393746"/>
                </a:lnTo>
                <a:lnTo>
                  <a:pt x="191995" y="6387910"/>
                </a:lnTo>
                <a:lnTo>
                  <a:pt x="190704" y="6365039"/>
                </a:lnTo>
                <a:lnTo>
                  <a:pt x="190506" y="6361540"/>
                </a:lnTo>
                <a:lnTo>
                  <a:pt x="207843" y="6228757"/>
                </a:lnTo>
                <a:cubicBezTo>
                  <a:pt x="212605" y="6200945"/>
                  <a:pt x="224225" y="6175798"/>
                  <a:pt x="246514" y="6155603"/>
                </a:cubicBezTo>
                <a:cubicBezTo>
                  <a:pt x="257374" y="6145793"/>
                  <a:pt x="262184" y="6139745"/>
                  <a:pt x="262113" y="6133315"/>
                </a:cubicBezTo>
                <a:lnTo>
                  <a:pt x="262113" y="6133315"/>
                </a:lnTo>
                <a:lnTo>
                  <a:pt x="262113" y="6133314"/>
                </a:lnTo>
                <a:cubicBezTo>
                  <a:pt x="262042" y="6126884"/>
                  <a:pt x="257088" y="6120074"/>
                  <a:pt x="248420" y="6108738"/>
                </a:cubicBezTo>
                <a:cubicBezTo>
                  <a:pt x="228225" y="6082258"/>
                  <a:pt x="209557" y="6054825"/>
                  <a:pt x="192220" y="6026440"/>
                </a:cubicBezTo>
                <a:cubicBezTo>
                  <a:pt x="186696" y="6017485"/>
                  <a:pt x="186886" y="6004531"/>
                  <a:pt x="185744" y="5993291"/>
                </a:cubicBezTo>
                <a:cubicBezTo>
                  <a:pt x="184696" y="5983766"/>
                  <a:pt x="183220" y="5974097"/>
                  <a:pt x="182291" y="5964477"/>
                </a:cubicBezTo>
                <a:lnTo>
                  <a:pt x="182124" y="5935950"/>
                </a:lnTo>
                <a:lnTo>
                  <a:pt x="189006" y="5909351"/>
                </a:lnTo>
                <a:cubicBezTo>
                  <a:pt x="192220" y="5900611"/>
                  <a:pt x="196125" y="5892038"/>
                  <a:pt x="200030" y="5883752"/>
                </a:cubicBezTo>
                <a:cubicBezTo>
                  <a:pt x="221939" y="5837458"/>
                  <a:pt x="249182" y="5794975"/>
                  <a:pt x="288425" y="5760874"/>
                </a:cubicBezTo>
                <a:cubicBezTo>
                  <a:pt x="293569" y="5756494"/>
                  <a:pt x="295475" y="5747729"/>
                  <a:pt x="297190" y="5740489"/>
                </a:cubicBezTo>
                <a:cubicBezTo>
                  <a:pt x="300048" y="5728679"/>
                  <a:pt x="302714" y="5716486"/>
                  <a:pt x="303096" y="5704484"/>
                </a:cubicBezTo>
                <a:cubicBezTo>
                  <a:pt x="305000" y="5646190"/>
                  <a:pt x="331671" y="5600468"/>
                  <a:pt x="374344" y="5562747"/>
                </a:cubicBezTo>
                <a:cubicBezTo>
                  <a:pt x="380441" y="5557318"/>
                  <a:pt x="383823" y="5552508"/>
                  <a:pt x="383918" y="5547579"/>
                </a:cubicBezTo>
                <a:lnTo>
                  <a:pt x="383918" y="5547578"/>
                </a:lnTo>
                <a:lnTo>
                  <a:pt x="383918" y="5547578"/>
                </a:lnTo>
                <a:cubicBezTo>
                  <a:pt x="384013" y="5542648"/>
                  <a:pt x="380822" y="5537600"/>
                  <a:pt x="373772" y="5531693"/>
                </a:cubicBezTo>
                <a:cubicBezTo>
                  <a:pt x="369677" y="5528265"/>
                  <a:pt x="367010" y="5524467"/>
                  <a:pt x="365373" y="5520422"/>
                </a:cubicBezTo>
                <a:lnTo>
                  <a:pt x="363152" y="5507668"/>
                </a:lnTo>
                <a:lnTo>
                  <a:pt x="367676" y="5480638"/>
                </a:lnTo>
                <a:cubicBezTo>
                  <a:pt x="371486" y="5462352"/>
                  <a:pt x="375488" y="5443871"/>
                  <a:pt x="379298" y="5425583"/>
                </a:cubicBezTo>
                <a:cubicBezTo>
                  <a:pt x="381964" y="5412058"/>
                  <a:pt x="384250" y="5398722"/>
                  <a:pt x="387489" y="5385385"/>
                </a:cubicBezTo>
                <a:cubicBezTo>
                  <a:pt x="390014" y="5375003"/>
                  <a:pt x="391717" y="5364883"/>
                  <a:pt x="392366" y="5355015"/>
                </a:cubicBezTo>
                <a:lnTo>
                  <a:pt x="392366" y="5355014"/>
                </a:lnTo>
                <a:lnTo>
                  <a:pt x="392366" y="5355014"/>
                </a:lnTo>
                <a:cubicBezTo>
                  <a:pt x="394313" y="5325412"/>
                  <a:pt x="386776" y="5298086"/>
                  <a:pt x="363486" y="5272796"/>
                </a:cubicBezTo>
                <a:cubicBezTo>
                  <a:pt x="351580" y="5259937"/>
                  <a:pt x="343864" y="5245269"/>
                  <a:pt x="340030" y="5229433"/>
                </a:cubicBezTo>
                <a:lnTo>
                  <a:pt x="339863" y="5179068"/>
                </a:lnTo>
                <a:lnTo>
                  <a:pt x="342411" y="5172091"/>
                </a:lnTo>
                <a:cubicBezTo>
                  <a:pt x="343292" y="5169781"/>
                  <a:pt x="343863" y="5167638"/>
                  <a:pt x="343101" y="5166114"/>
                </a:cubicBezTo>
                <a:lnTo>
                  <a:pt x="343101" y="5166114"/>
                </a:lnTo>
                <a:lnTo>
                  <a:pt x="343101" y="5166113"/>
                </a:lnTo>
                <a:lnTo>
                  <a:pt x="336386" y="5133225"/>
                </a:lnTo>
                <a:lnTo>
                  <a:pt x="343531" y="5102461"/>
                </a:lnTo>
                <a:cubicBezTo>
                  <a:pt x="350866" y="5082339"/>
                  <a:pt x="361296" y="5062669"/>
                  <a:pt x="362534" y="5041522"/>
                </a:cubicBezTo>
                <a:cubicBezTo>
                  <a:pt x="363676" y="5022853"/>
                  <a:pt x="377774" y="5003802"/>
                  <a:pt x="389013" y="4987038"/>
                </a:cubicBezTo>
                <a:cubicBezTo>
                  <a:pt x="400587" y="4969748"/>
                  <a:pt x="411839" y="4953853"/>
                  <a:pt x="413848" y="4933805"/>
                </a:cubicBezTo>
                <a:lnTo>
                  <a:pt x="413848" y="4933805"/>
                </a:lnTo>
                <a:lnTo>
                  <a:pt x="413848" y="4933804"/>
                </a:lnTo>
                <a:cubicBezTo>
                  <a:pt x="414517" y="4927122"/>
                  <a:pt x="414160" y="4919978"/>
                  <a:pt x="412445" y="4912168"/>
                </a:cubicBezTo>
                <a:lnTo>
                  <a:pt x="410740" y="4889275"/>
                </a:lnTo>
                <a:lnTo>
                  <a:pt x="415518" y="4867614"/>
                </a:lnTo>
                <a:cubicBezTo>
                  <a:pt x="420638" y="4853635"/>
                  <a:pt x="429401" y="4840633"/>
                  <a:pt x="440450" y="4828917"/>
                </a:cubicBezTo>
                <a:cubicBezTo>
                  <a:pt x="448833" y="4819964"/>
                  <a:pt x="453405" y="4810581"/>
                  <a:pt x="455286" y="4800484"/>
                </a:cubicBezTo>
                <a:lnTo>
                  <a:pt x="455286" y="4800483"/>
                </a:lnTo>
                <a:lnTo>
                  <a:pt x="455286" y="4800483"/>
                </a:lnTo>
                <a:cubicBezTo>
                  <a:pt x="457168" y="4790386"/>
                  <a:pt x="456358" y="4779575"/>
                  <a:pt x="453977" y="4767764"/>
                </a:cubicBezTo>
                <a:cubicBezTo>
                  <a:pt x="448071" y="4738235"/>
                  <a:pt x="447689" y="4707564"/>
                  <a:pt x="444070" y="4677655"/>
                </a:cubicBezTo>
                <a:cubicBezTo>
                  <a:pt x="443308" y="4671176"/>
                  <a:pt x="440640" y="4662986"/>
                  <a:pt x="436068" y="4659174"/>
                </a:cubicBezTo>
                <a:cubicBezTo>
                  <a:pt x="379298" y="4612500"/>
                  <a:pt x="378726" y="4546776"/>
                  <a:pt x="376058" y="4482004"/>
                </a:cubicBezTo>
                <a:lnTo>
                  <a:pt x="375296" y="4363891"/>
                </a:lnTo>
                <a:lnTo>
                  <a:pt x="384250" y="4324646"/>
                </a:lnTo>
                <a:cubicBezTo>
                  <a:pt x="396253" y="4300071"/>
                  <a:pt x="411873" y="4277402"/>
                  <a:pt x="424066" y="4253015"/>
                </a:cubicBezTo>
                <a:cubicBezTo>
                  <a:pt x="428830" y="4243873"/>
                  <a:pt x="429020" y="4232061"/>
                  <a:pt x="429782" y="4221392"/>
                </a:cubicBezTo>
                <a:lnTo>
                  <a:pt x="429782" y="4221391"/>
                </a:lnTo>
                <a:lnTo>
                  <a:pt x="429782" y="4221391"/>
                </a:lnTo>
                <a:lnTo>
                  <a:pt x="429687" y="4192388"/>
                </a:lnTo>
                <a:lnTo>
                  <a:pt x="433592" y="4165384"/>
                </a:lnTo>
                <a:cubicBezTo>
                  <a:pt x="442451" y="4144333"/>
                  <a:pt x="445880" y="4123948"/>
                  <a:pt x="444904" y="4103826"/>
                </a:cubicBezTo>
                <a:lnTo>
                  <a:pt x="444904" y="4103826"/>
                </a:lnTo>
                <a:lnTo>
                  <a:pt x="444904" y="4103825"/>
                </a:lnTo>
                <a:cubicBezTo>
                  <a:pt x="443928" y="4083702"/>
                  <a:pt x="438546" y="4063842"/>
                  <a:pt x="429782" y="4043839"/>
                </a:cubicBezTo>
                <a:cubicBezTo>
                  <a:pt x="423639" y="4029837"/>
                  <a:pt x="419150" y="4016025"/>
                  <a:pt x="416480" y="4002410"/>
                </a:cubicBezTo>
                <a:lnTo>
                  <a:pt x="414089" y="3962160"/>
                </a:lnTo>
                <a:lnTo>
                  <a:pt x="423593" y="3923125"/>
                </a:lnTo>
                <a:cubicBezTo>
                  <a:pt x="428853" y="3910319"/>
                  <a:pt x="436259" y="3897722"/>
                  <a:pt x="445974" y="3885339"/>
                </a:cubicBezTo>
                <a:cubicBezTo>
                  <a:pt x="454738" y="3874195"/>
                  <a:pt x="457024" y="3863193"/>
                  <a:pt x="455357" y="3852620"/>
                </a:cubicBezTo>
                <a:lnTo>
                  <a:pt x="455357" y="3852620"/>
                </a:lnTo>
                <a:lnTo>
                  <a:pt x="455357" y="3852619"/>
                </a:lnTo>
                <a:cubicBezTo>
                  <a:pt x="453691" y="3842046"/>
                  <a:pt x="448071" y="3831902"/>
                  <a:pt x="441022" y="3822472"/>
                </a:cubicBezTo>
                <a:lnTo>
                  <a:pt x="426091" y="3789776"/>
                </a:lnTo>
                <a:lnTo>
                  <a:pt x="432448" y="3754653"/>
                </a:lnTo>
                <a:cubicBezTo>
                  <a:pt x="435116" y="3749126"/>
                  <a:pt x="433782" y="3741316"/>
                  <a:pt x="432830" y="3734838"/>
                </a:cubicBezTo>
                <a:lnTo>
                  <a:pt x="432830" y="3734838"/>
                </a:lnTo>
                <a:lnTo>
                  <a:pt x="432830" y="3734837"/>
                </a:lnTo>
                <a:lnTo>
                  <a:pt x="428782" y="3680164"/>
                </a:lnTo>
                <a:lnTo>
                  <a:pt x="435295" y="3654416"/>
                </a:lnTo>
                <a:cubicBezTo>
                  <a:pt x="439105" y="3646123"/>
                  <a:pt x="444784" y="3638158"/>
                  <a:pt x="453023" y="3630633"/>
                </a:cubicBezTo>
                <a:cubicBezTo>
                  <a:pt x="459501" y="3624726"/>
                  <a:pt x="462167" y="3614820"/>
                  <a:pt x="466549" y="3606818"/>
                </a:cubicBezTo>
                <a:cubicBezTo>
                  <a:pt x="475504" y="3590054"/>
                  <a:pt x="479552" y="3582005"/>
                  <a:pt x="478647" y="3574409"/>
                </a:cubicBezTo>
                <a:lnTo>
                  <a:pt x="478647" y="3574408"/>
                </a:lnTo>
                <a:lnTo>
                  <a:pt x="478647" y="3574408"/>
                </a:lnTo>
                <a:cubicBezTo>
                  <a:pt x="477742" y="3566811"/>
                  <a:pt x="471884" y="3559668"/>
                  <a:pt x="461025" y="3544713"/>
                </a:cubicBezTo>
                <a:cubicBezTo>
                  <a:pt x="449595" y="3529090"/>
                  <a:pt x="437974" y="3507563"/>
                  <a:pt x="438926" y="3489467"/>
                </a:cubicBezTo>
                <a:cubicBezTo>
                  <a:pt x="444640" y="3380305"/>
                  <a:pt x="417208" y="3276480"/>
                  <a:pt x="391299" y="3172654"/>
                </a:cubicBezTo>
                <a:lnTo>
                  <a:pt x="378845" y="3077402"/>
                </a:lnTo>
                <a:lnTo>
                  <a:pt x="390537" y="2982149"/>
                </a:lnTo>
                <a:cubicBezTo>
                  <a:pt x="393490" y="2970576"/>
                  <a:pt x="394491" y="2959157"/>
                  <a:pt x="394121" y="2947863"/>
                </a:cubicBezTo>
                <a:lnTo>
                  <a:pt x="394121" y="2947863"/>
                </a:lnTo>
                <a:lnTo>
                  <a:pt x="394121" y="2947862"/>
                </a:lnTo>
                <a:cubicBezTo>
                  <a:pt x="393014" y="2913982"/>
                  <a:pt x="379583" y="2881226"/>
                  <a:pt x="369582" y="2848793"/>
                </a:cubicBezTo>
                <a:close/>
                <a:moveTo>
                  <a:pt x="845377" y="1508458"/>
                </a:moveTo>
                <a:lnTo>
                  <a:pt x="873470" y="1596213"/>
                </a:lnTo>
                <a:cubicBezTo>
                  <a:pt x="875947" y="1604978"/>
                  <a:pt x="874422" y="1615836"/>
                  <a:pt x="871566" y="1624980"/>
                </a:cubicBezTo>
                <a:cubicBezTo>
                  <a:pt x="861850" y="1656223"/>
                  <a:pt x="837464" y="1676036"/>
                  <a:pt x="814984" y="1697753"/>
                </a:cubicBezTo>
                <a:cubicBezTo>
                  <a:pt x="805078" y="1707279"/>
                  <a:pt x="798030" y="1720423"/>
                  <a:pt x="792316" y="1733188"/>
                </a:cubicBezTo>
                <a:cubicBezTo>
                  <a:pt x="777644" y="1766335"/>
                  <a:pt x="764501" y="1800246"/>
                  <a:pt x="750595" y="1833775"/>
                </a:cubicBezTo>
                <a:cubicBezTo>
                  <a:pt x="749261" y="1837013"/>
                  <a:pt x="745832" y="1839679"/>
                  <a:pt x="742974" y="1842158"/>
                </a:cubicBezTo>
                <a:cubicBezTo>
                  <a:pt x="712873" y="1866922"/>
                  <a:pt x="682584" y="1891497"/>
                  <a:pt x="652483" y="1916454"/>
                </a:cubicBezTo>
                <a:cubicBezTo>
                  <a:pt x="646769" y="1921216"/>
                  <a:pt x="642577" y="1928076"/>
                  <a:pt x="637053" y="1933219"/>
                </a:cubicBezTo>
                <a:cubicBezTo>
                  <a:pt x="629433" y="1940459"/>
                  <a:pt x="622192" y="1949603"/>
                  <a:pt x="613048" y="1953413"/>
                </a:cubicBezTo>
                <a:cubicBezTo>
                  <a:pt x="584283" y="1965224"/>
                  <a:pt x="571899" y="1987894"/>
                  <a:pt x="566565" y="2016469"/>
                </a:cubicBezTo>
                <a:cubicBezTo>
                  <a:pt x="561612" y="2042570"/>
                  <a:pt x="557420" y="2068669"/>
                  <a:pt x="551706" y="2094578"/>
                </a:cubicBezTo>
                <a:cubicBezTo>
                  <a:pt x="544848" y="2126201"/>
                  <a:pt x="537418" y="2157636"/>
                  <a:pt x="529035" y="2188879"/>
                </a:cubicBezTo>
                <a:cubicBezTo>
                  <a:pt x="525415" y="2202404"/>
                  <a:pt x="521225" y="2216692"/>
                  <a:pt x="513795" y="2228314"/>
                </a:cubicBezTo>
                <a:cubicBezTo>
                  <a:pt x="493220" y="2260890"/>
                  <a:pt x="479314" y="2295753"/>
                  <a:pt x="484838" y="2334044"/>
                </a:cubicBezTo>
                <a:cubicBezTo>
                  <a:pt x="489220" y="2364715"/>
                  <a:pt x="477980" y="2390434"/>
                  <a:pt x="460453" y="2409485"/>
                </a:cubicBezTo>
                <a:cubicBezTo>
                  <a:pt x="444546" y="2426822"/>
                  <a:pt x="438402" y="2444777"/>
                  <a:pt x="437521" y="2463017"/>
                </a:cubicBezTo>
                <a:lnTo>
                  <a:pt x="437521" y="2463018"/>
                </a:lnTo>
                <a:lnTo>
                  <a:pt x="437521" y="2463019"/>
                </a:lnTo>
                <a:cubicBezTo>
                  <a:pt x="436640" y="2481259"/>
                  <a:pt x="441021" y="2499786"/>
                  <a:pt x="446164" y="2518265"/>
                </a:cubicBezTo>
                <a:lnTo>
                  <a:pt x="449808" y="2545007"/>
                </a:lnTo>
                <a:lnTo>
                  <a:pt x="445594" y="2571034"/>
                </a:lnTo>
                <a:cubicBezTo>
                  <a:pt x="433592" y="2612945"/>
                  <a:pt x="401015" y="2640950"/>
                  <a:pt x="372440" y="2668001"/>
                </a:cubicBezTo>
                <a:cubicBezTo>
                  <a:pt x="348055" y="2691054"/>
                  <a:pt x="334339" y="2716963"/>
                  <a:pt x="324050" y="2745348"/>
                </a:cubicBezTo>
                <a:lnTo>
                  <a:pt x="324050" y="2745352"/>
                </a:lnTo>
                <a:lnTo>
                  <a:pt x="317719" y="2770757"/>
                </a:lnTo>
                <a:lnTo>
                  <a:pt x="318129" y="2778006"/>
                </a:lnTo>
                <a:lnTo>
                  <a:pt x="317350" y="2782305"/>
                </a:lnTo>
                <a:lnTo>
                  <a:pt x="318550" y="2785440"/>
                </a:lnTo>
                <a:lnTo>
                  <a:pt x="318978" y="2793023"/>
                </a:lnTo>
                <a:lnTo>
                  <a:pt x="328628" y="2811780"/>
                </a:lnTo>
                <a:lnTo>
                  <a:pt x="328631" y="2811787"/>
                </a:lnTo>
                <a:lnTo>
                  <a:pt x="328632" y="2811787"/>
                </a:lnTo>
                <a:lnTo>
                  <a:pt x="328628" y="2811780"/>
                </a:lnTo>
                <a:lnTo>
                  <a:pt x="318550" y="2785440"/>
                </a:lnTo>
                <a:lnTo>
                  <a:pt x="318129" y="2778006"/>
                </a:lnTo>
                <a:lnTo>
                  <a:pt x="324050" y="2745352"/>
                </a:lnTo>
                <a:lnTo>
                  <a:pt x="324050" y="2745349"/>
                </a:lnTo>
                <a:cubicBezTo>
                  <a:pt x="334339" y="2716964"/>
                  <a:pt x="348055" y="2691055"/>
                  <a:pt x="372440" y="2668002"/>
                </a:cubicBezTo>
                <a:cubicBezTo>
                  <a:pt x="401015" y="2640951"/>
                  <a:pt x="433592" y="2612946"/>
                  <a:pt x="445594" y="2571035"/>
                </a:cubicBezTo>
                <a:cubicBezTo>
                  <a:pt x="448166" y="2561986"/>
                  <a:pt x="449642" y="2553556"/>
                  <a:pt x="449809" y="2545007"/>
                </a:cubicBezTo>
                <a:lnTo>
                  <a:pt x="449808" y="2545007"/>
                </a:lnTo>
                <a:lnTo>
                  <a:pt x="449809" y="2545006"/>
                </a:lnTo>
                <a:cubicBezTo>
                  <a:pt x="449975" y="2536458"/>
                  <a:pt x="448832" y="2527790"/>
                  <a:pt x="446164" y="2518264"/>
                </a:cubicBezTo>
                <a:cubicBezTo>
                  <a:pt x="443593" y="2509024"/>
                  <a:pt x="441212" y="2499773"/>
                  <a:pt x="439584" y="2490551"/>
                </a:cubicBezTo>
                <a:lnTo>
                  <a:pt x="437521" y="2463018"/>
                </a:lnTo>
                <a:lnTo>
                  <a:pt x="443352" y="2435913"/>
                </a:lnTo>
                <a:cubicBezTo>
                  <a:pt x="446987" y="2426977"/>
                  <a:pt x="452500" y="2418155"/>
                  <a:pt x="460453" y="2409486"/>
                </a:cubicBezTo>
                <a:cubicBezTo>
                  <a:pt x="477980" y="2390435"/>
                  <a:pt x="489220" y="2364716"/>
                  <a:pt x="484838" y="2334045"/>
                </a:cubicBezTo>
                <a:cubicBezTo>
                  <a:pt x="479314" y="2295754"/>
                  <a:pt x="493220" y="2260891"/>
                  <a:pt x="513795" y="2228315"/>
                </a:cubicBezTo>
                <a:cubicBezTo>
                  <a:pt x="521225" y="2216693"/>
                  <a:pt x="525415" y="2202405"/>
                  <a:pt x="529035" y="2188880"/>
                </a:cubicBezTo>
                <a:cubicBezTo>
                  <a:pt x="537418" y="2157637"/>
                  <a:pt x="544848" y="2126202"/>
                  <a:pt x="551706" y="2094579"/>
                </a:cubicBezTo>
                <a:cubicBezTo>
                  <a:pt x="557420" y="2068670"/>
                  <a:pt x="561612" y="2042571"/>
                  <a:pt x="566565" y="2016470"/>
                </a:cubicBezTo>
                <a:cubicBezTo>
                  <a:pt x="571899" y="1987895"/>
                  <a:pt x="584283" y="1965225"/>
                  <a:pt x="613048" y="1953414"/>
                </a:cubicBezTo>
                <a:cubicBezTo>
                  <a:pt x="622192" y="1949604"/>
                  <a:pt x="629433" y="1940460"/>
                  <a:pt x="637053" y="1933220"/>
                </a:cubicBezTo>
                <a:cubicBezTo>
                  <a:pt x="642577" y="1928077"/>
                  <a:pt x="646769" y="1921217"/>
                  <a:pt x="652483" y="1916455"/>
                </a:cubicBezTo>
                <a:cubicBezTo>
                  <a:pt x="682584" y="1891498"/>
                  <a:pt x="712873" y="1866923"/>
                  <a:pt x="742974" y="1842159"/>
                </a:cubicBezTo>
                <a:cubicBezTo>
                  <a:pt x="745832" y="1839680"/>
                  <a:pt x="749261" y="1837014"/>
                  <a:pt x="750595" y="1833776"/>
                </a:cubicBezTo>
                <a:cubicBezTo>
                  <a:pt x="764501" y="1800247"/>
                  <a:pt x="777645" y="1766336"/>
                  <a:pt x="792316" y="1733189"/>
                </a:cubicBezTo>
                <a:cubicBezTo>
                  <a:pt x="798030" y="1720424"/>
                  <a:pt x="805078" y="1707280"/>
                  <a:pt x="814985" y="1697754"/>
                </a:cubicBezTo>
                <a:cubicBezTo>
                  <a:pt x="837465" y="1676037"/>
                  <a:pt x="861850" y="1656224"/>
                  <a:pt x="871566" y="1624981"/>
                </a:cubicBezTo>
                <a:cubicBezTo>
                  <a:pt x="874423" y="1615837"/>
                  <a:pt x="875948" y="1604979"/>
                  <a:pt x="873471" y="1596214"/>
                </a:cubicBezTo>
                <a:close/>
                <a:moveTo>
                  <a:pt x="820975" y="1453958"/>
                </a:moveTo>
                <a:lnTo>
                  <a:pt x="826772" y="1459073"/>
                </a:lnTo>
                <a:lnTo>
                  <a:pt x="835990" y="1481572"/>
                </a:lnTo>
                <a:lnTo>
                  <a:pt x="826773" y="1459074"/>
                </a:lnTo>
                <a:lnTo>
                  <a:pt x="826772" y="1459073"/>
                </a:lnTo>
                <a:lnTo>
                  <a:pt x="826772" y="1459073"/>
                </a:lnTo>
                <a:close/>
                <a:moveTo>
                  <a:pt x="807579" y="1268758"/>
                </a:moveTo>
                <a:lnTo>
                  <a:pt x="802412" y="1286069"/>
                </a:lnTo>
                <a:cubicBezTo>
                  <a:pt x="787838" y="1306930"/>
                  <a:pt x="781599" y="1328552"/>
                  <a:pt x="780074" y="1350627"/>
                </a:cubicBezTo>
                <a:lnTo>
                  <a:pt x="785669" y="1413840"/>
                </a:lnTo>
                <a:lnTo>
                  <a:pt x="780075" y="1350628"/>
                </a:lnTo>
                <a:cubicBezTo>
                  <a:pt x="781599" y="1328553"/>
                  <a:pt x="787839" y="1306930"/>
                  <a:pt x="802412" y="1286070"/>
                </a:cubicBezTo>
                <a:cubicBezTo>
                  <a:pt x="805555" y="1281689"/>
                  <a:pt x="807127" y="1275402"/>
                  <a:pt x="807579" y="1268758"/>
                </a:cubicBezTo>
                <a:close/>
                <a:moveTo>
                  <a:pt x="865850" y="773035"/>
                </a:moveTo>
                <a:lnTo>
                  <a:pt x="857850" y="854379"/>
                </a:lnTo>
                <a:cubicBezTo>
                  <a:pt x="855564" y="878956"/>
                  <a:pt x="854802" y="903722"/>
                  <a:pt x="826796" y="915343"/>
                </a:cubicBezTo>
                <a:cubicBezTo>
                  <a:pt x="822414" y="917059"/>
                  <a:pt x="819176" y="922773"/>
                  <a:pt x="816318" y="927155"/>
                </a:cubicBezTo>
                <a:cubicBezTo>
                  <a:pt x="772310" y="994785"/>
                  <a:pt x="773454" y="1030980"/>
                  <a:pt x="819938" y="1097087"/>
                </a:cubicBezTo>
                <a:cubicBezTo>
                  <a:pt x="824700" y="1103945"/>
                  <a:pt x="828130" y="1118613"/>
                  <a:pt x="824320" y="1123185"/>
                </a:cubicBezTo>
                <a:cubicBezTo>
                  <a:pt x="808508" y="1142617"/>
                  <a:pt x="801460" y="1162954"/>
                  <a:pt x="799602" y="1184029"/>
                </a:cubicBezTo>
                <a:cubicBezTo>
                  <a:pt x="801460" y="1162954"/>
                  <a:pt x="808509" y="1142618"/>
                  <a:pt x="824321" y="1123186"/>
                </a:cubicBezTo>
                <a:cubicBezTo>
                  <a:pt x="828131" y="1118614"/>
                  <a:pt x="824701" y="1103946"/>
                  <a:pt x="819939" y="1097088"/>
                </a:cubicBezTo>
                <a:cubicBezTo>
                  <a:pt x="773455" y="1030981"/>
                  <a:pt x="772311" y="994786"/>
                  <a:pt x="816319" y="927156"/>
                </a:cubicBezTo>
                <a:cubicBezTo>
                  <a:pt x="819177" y="922774"/>
                  <a:pt x="822415" y="917060"/>
                  <a:pt x="826797" y="915344"/>
                </a:cubicBezTo>
                <a:cubicBezTo>
                  <a:pt x="854802" y="903723"/>
                  <a:pt x="855564" y="878957"/>
                  <a:pt x="857850" y="854380"/>
                </a:cubicBezTo>
                <a:cubicBezTo>
                  <a:pt x="860326" y="827330"/>
                  <a:pt x="863564" y="800277"/>
                  <a:pt x="865850" y="773036"/>
                </a:cubicBezTo>
                <a:close/>
                <a:moveTo>
                  <a:pt x="810449" y="517851"/>
                </a:moveTo>
                <a:lnTo>
                  <a:pt x="819366" y="556047"/>
                </a:lnTo>
                <a:cubicBezTo>
                  <a:pt x="821462" y="564048"/>
                  <a:pt x="826986" y="572622"/>
                  <a:pt x="825844" y="580050"/>
                </a:cubicBezTo>
                <a:cubicBezTo>
                  <a:pt x="822510" y="601578"/>
                  <a:pt x="824939" y="622201"/>
                  <a:pt x="829225" y="642537"/>
                </a:cubicBezTo>
                <a:lnTo>
                  <a:pt x="841749" y="694928"/>
                </a:lnTo>
                <a:lnTo>
                  <a:pt x="829226" y="642538"/>
                </a:lnTo>
                <a:cubicBezTo>
                  <a:pt x="824940" y="622201"/>
                  <a:pt x="822511" y="601579"/>
                  <a:pt x="825845" y="580051"/>
                </a:cubicBezTo>
                <a:cubicBezTo>
                  <a:pt x="826987" y="572623"/>
                  <a:pt x="821463" y="564049"/>
                  <a:pt x="819367" y="556048"/>
                </a:cubicBezTo>
                <a:close/>
                <a:moveTo>
                  <a:pt x="797154" y="298169"/>
                </a:moveTo>
                <a:lnTo>
                  <a:pt x="811936" y="313533"/>
                </a:lnTo>
                <a:cubicBezTo>
                  <a:pt x="816128" y="316389"/>
                  <a:pt x="813842" y="330298"/>
                  <a:pt x="812508" y="338870"/>
                </a:cubicBezTo>
                <a:cubicBezTo>
                  <a:pt x="809650" y="357921"/>
                  <a:pt x="802412" y="376781"/>
                  <a:pt x="802602" y="395640"/>
                </a:cubicBezTo>
                <a:lnTo>
                  <a:pt x="806412" y="367328"/>
                </a:lnTo>
                <a:cubicBezTo>
                  <a:pt x="808555" y="357874"/>
                  <a:pt x="811080" y="348396"/>
                  <a:pt x="812509" y="338871"/>
                </a:cubicBezTo>
                <a:cubicBezTo>
                  <a:pt x="813843" y="330299"/>
                  <a:pt x="816129" y="316390"/>
                  <a:pt x="811937" y="313534"/>
                </a:cubicBezTo>
                <a:close/>
                <a:moveTo>
                  <a:pt x="789609" y="281568"/>
                </a:moveTo>
                <a:lnTo>
                  <a:pt x="794503" y="295415"/>
                </a:lnTo>
                <a:lnTo>
                  <a:pt x="794504" y="295415"/>
                </a:lnTo>
                <a:close/>
                <a:moveTo>
                  <a:pt x="802929" y="24486"/>
                </a:moveTo>
                <a:lnTo>
                  <a:pt x="805191" y="74129"/>
                </a:lnTo>
                <a:cubicBezTo>
                  <a:pt x="803807" y="100174"/>
                  <a:pt x="799302" y="125876"/>
                  <a:pt x="795072" y="151569"/>
                </a:cubicBezTo>
                <a:lnTo>
                  <a:pt x="794873" y="153388"/>
                </a:lnTo>
                <a:lnTo>
                  <a:pt x="791059" y="177271"/>
                </a:lnTo>
                <a:lnTo>
                  <a:pt x="786600" y="228944"/>
                </a:lnTo>
                <a:lnTo>
                  <a:pt x="786600" y="228948"/>
                </a:lnTo>
                <a:lnTo>
                  <a:pt x="786600" y="228949"/>
                </a:lnTo>
                <a:lnTo>
                  <a:pt x="786600" y="228944"/>
                </a:lnTo>
                <a:lnTo>
                  <a:pt x="794873" y="153388"/>
                </a:lnTo>
                <a:lnTo>
                  <a:pt x="799269" y="125861"/>
                </a:lnTo>
                <a:cubicBezTo>
                  <a:pt x="801959" y="108703"/>
                  <a:pt x="804269" y="91492"/>
                  <a:pt x="805192" y="74129"/>
                </a:cubicBezTo>
                <a:close/>
                <a:moveTo>
                  <a:pt x="341402" y="0"/>
                </a:moveTo>
                <a:lnTo>
                  <a:pt x="805510" y="0"/>
                </a:lnTo>
                <a:lnTo>
                  <a:pt x="802792" y="21486"/>
                </a:lnTo>
                <a:lnTo>
                  <a:pt x="805510" y="1"/>
                </a:lnTo>
                <a:lnTo>
                  <a:pt x="4572002" y="2"/>
                </a:lnTo>
                <a:lnTo>
                  <a:pt x="4572002" y="6858002"/>
                </a:lnTo>
                <a:lnTo>
                  <a:pt x="312449" y="6858002"/>
                </a:lnTo>
                <a:lnTo>
                  <a:pt x="312449" y="6858001"/>
                </a:lnTo>
                <a:lnTo>
                  <a:pt x="312449" y="6858001"/>
                </a:lnTo>
                <a:lnTo>
                  <a:pt x="306286" y="6812064"/>
                </a:lnTo>
                <a:lnTo>
                  <a:pt x="311060" y="6776800"/>
                </a:lnTo>
                <a:cubicBezTo>
                  <a:pt x="314156" y="6765164"/>
                  <a:pt x="318906" y="6753698"/>
                  <a:pt x="325764" y="6742553"/>
                </a:cubicBezTo>
                <a:cubicBezTo>
                  <a:pt x="334052" y="6729219"/>
                  <a:pt x="339196" y="6716169"/>
                  <a:pt x="339600" y="6702977"/>
                </a:cubicBezTo>
                <a:lnTo>
                  <a:pt x="339600" y="6702976"/>
                </a:lnTo>
                <a:lnTo>
                  <a:pt x="339600" y="6702976"/>
                </a:lnTo>
                <a:cubicBezTo>
                  <a:pt x="340005" y="6689783"/>
                  <a:pt x="335671" y="6676448"/>
                  <a:pt x="325002" y="6662541"/>
                </a:cubicBezTo>
                <a:cubicBezTo>
                  <a:pt x="321335" y="6657826"/>
                  <a:pt x="319038" y="6651967"/>
                  <a:pt x="317919" y="6645552"/>
                </a:cubicBezTo>
                <a:lnTo>
                  <a:pt x="317907" y="6625225"/>
                </a:lnTo>
                <a:lnTo>
                  <a:pt x="334529" y="6588626"/>
                </a:lnTo>
                <a:cubicBezTo>
                  <a:pt x="340625" y="6582147"/>
                  <a:pt x="346721" y="6575479"/>
                  <a:pt x="357008" y="6564621"/>
                </a:cubicBezTo>
                <a:lnTo>
                  <a:pt x="357008" y="6564620"/>
                </a:lnTo>
                <a:lnTo>
                  <a:pt x="334529" y="6588625"/>
                </a:lnTo>
                <a:cubicBezTo>
                  <a:pt x="326052" y="6597578"/>
                  <a:pt x="320003" y="6611342"/>
                  <a:pt x="317907" y="6625224"/>
                </a:cubicBezTo>
                <a:lnTo>
                  <a:pt x="317907" y="6625225"/>
                </a:lnTo>
                <a:lnTo>
                  <a:pt x="317907" y="6625225"/>
                </a:lnTo>
                <a:cubicBezTo>
                  <a:pt x="315811" y="6639108"/>
                  <a:pt x="317668" y="6653111"/>
                  <a:pt x="325002" y="6662542"/>
                </a:cubicBezTo>
                <a:cubicBezTo>
                  <a:pt x="330337" y="6669496"/>
                  <a:pt x="334087" y="6676306"/>
                  <a:pt x="336454" y="6683027"/>
                </a:cubicBezTo>
                <a:lnTo>
                  <a:pt x="339600" y="6702976"/>
                </a:lnTo>
                <a:lnTo>
                  <a:pt x="325764" y="6742552"/>
                </a:lnTo>
                <a:cubicBezTo>
                  <a:pt x="312048" y="6764841"/>
                  <a:pt x="306762" y="6788417"/>
                  <a:pt x="306286" y="6812063"/>
                </a:cubicBezTo>
                <a:lnTo>
                  <a:pt x="306286" y="6812064"/>
                </a:lnTo>
                <a:lnTo>
                  <a:pt x="306286" y="6812064"/>
                </a:lnTo>
                <a:lnTo>
                  <a:pt x="312449"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39625" y="3309437"/>
                  <a:pt x="31623" y="3297434"/>
                  <a:pt x="23432" y="3293244"/>
                </a:cubicBezTo>
                <a:cubicBezTo>
                  <a:pt x="5144" y="3283908"/>
                  <a:pt x="1904" y="3271145"/>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a:effectLst>
            <a:outerShdw blurRad="381000" dist="152400" dir="10800000" algn="r" rotWithShape="0">
              <a:prstClr val="black">
                <a:alpha val="10000"/>
              </a:prstClr>
            </a:outerShdw>
          </a:effectLst>
        </p:spPr>
      </p:pic>
      <p:sp>
        <p:nvSpPr>
          <p:cNvPr id="12" name="Freeform: Shape 11">
            <a:extLst>
              <a:ext uri="{FF2B5EF4-FFF2-40B4-BE49-F238E27FC236}">
                <a16:creationId xmlns:a16="http://schemas.microsoft.com/office/drawing/2014/main" id="{D891F8D6-850A-4554-AF0F-FC18D0F9D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2DA25D2-15D0-427F-8634-A5BB0EBF5795}"/>
              </a:ext>
            </a:extLst>
          </p:cNvPr>
          <p:cNvSpPr>
            <a:spLocks noGrp="1"/>
          </p:cNvSpPr>
          <p:nvPr>
            <p:ph idx="1"/>
          </p:nvPr>
        </p:nvSpPr>
        <p:spPr>
          <a:xfrm>
            <a:off x="762001" y="1904999"/>
            <a:ext cx="6095998" cy="3048001"/>
          </a:xfrm>
        </p:spPr>
        <p:txBody>
          <a:bodyPr>
            <a:normAutofit/>
          </a:bodyPr>
          <a:lstStyle/>
          <a:p>
            <a:pPr marL="0" indent="0">
              <a:buNone/>
            </a:pPr>
            <a:r>
              <a:rPr lang="en-US" sz="2000" dirty="0"/>
              <a:t>We would like to begin this presentation by acknowledging we are on the lands of the Treaty 7 First Nations.  </a:t>
            </a:r>
          </a:p>
          <a:p>
            <a:pPr marL="0" indent="0">
              <a:buNone/>
            </a:pPr>
            <a:endParaRPr lang="en-US" sz="2000" dirty="0"/>
          </a:p>
          <a:p>
            <a:pPr marL="0" indent="0">
              <a:buNone/>
            </a:pPr>
            <a:r>
              <a:rPr lang="en-US" sz="2000" dirty="0"/>
              <a:t>We acknowledge the many First Nations peoples whose footsteps have marked these lands for generations and pay respect to the land that we all live, work, and play.</a:t>
            </a:r>
          </a:p>
        </p:txBody>
      </p:sp>
      <p:sp>
        <p:nvSpPr>
          <p:cNvPr id="14" name="Freeform: Shape 13">
            <a:extLst>
              <a:ext uri="{FF2B5EF4-FFF2-40B4-BE49-F238E27FC236}">
                <a16:creationId xmlns:a16="http://schemas.microsoft.com/office/drawing/2014/main" id="{801843F1-9A50-4D34-96E0-A5E4E7443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Audio 6">
            <a:hlinkClick r:id="" action="ppaction://media"/>
            <a:extLst>
              <a:ext uri="{FF2B5EF4-FFF2-40B4-BE49-F238E27FC236}">
                <a16:creationId xmlns:a16="http://schemas.microsoft.com/office/drawing/2014/main" id="{7C7CBD02-C3EB-F431-22C0-B1E12949AB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3742800"/>
      </p:ext>
    </p:extLst>
  </p:cSld>
  <p:clrMapOvr>
    <a:masterClrMapping/>
  </p:clrMapOvr>
  <mc:AlternateContent xmlns:mc="http://schemas.openxmlformats.org/markup-compatibility/2006" xmlns:p14="http://schemas.microsoft.com/office/powerpoint/2010/main">
    <mc:Choice Requires="p14">
      <p:transition spd="slow" p14:dur="2000" advTm="18100"/>
    </mc:Choice>
    <mc:Fallback xmlns="">
      <p:transition spd="slow" advTm="18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2">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D02924E-692A-4CBB-9812-8E55F66E89B9}"/>
              </a:ext>
            </a:extLst>
          </p:cNvPr>
          <p:cNvSpPr>
            <a:spLocks noGrp="1"/>
          </p:cNvSpPr>
          <p:nvPr>
            <p:ph type="title"/>
          </p:nvPr>
        </p:nvSpPr>
        <p:spPr>
          <a:xfrm>
            <a:off x="285751" y="4297846"/>
            <a:ext cx="3524250" cy="2049478"/>
          </a:xfrm>
        </p:spPr>
        <p:txBody>
          <a:bodyPr vert="horz" lIns="91440" tIns="45720" rIns="91440" bIns="45720" rtlCol="0" anchor="t" anchorCtr="0">
            <a:normAutofit/>
          </a:bodyPr>
          <a:lstStyle/>
          <a:p>
            <a:r>
              <a:rPr lang="en-US" sz="3600" kern="1200" dirty="0">
                <a:solidFill>
                  <a:schemeClr val="tx1"/>
                </a:solidFill>
                <a:latin typeface="+mj-lt"/>
                <a:ea typeface="+mj-ea"/>
                <a:cs typeface="+mj-cs"/>
              </a:rPr>
              <a:t>Requirement for a Capital Plan</a:t>
            </a:r>
          </a:p>
        </p:txBody>
      </p:sp>
      <p:pic>
        <p:nvPicPr>
          <p:cNvPr id="8" name="Content Placeholder 7">
            <a:extLst>
              <a:ext uri="{FF2B5EF4-FFF2-40B4-BE49-F238E27FC236}">
                <a16:creationId xmlns:a16="http://schemas.microsoft.com/office/drawing/2014/main" id="{1A6755F2-1BB0-4EAD-8A16-FD5F3DCC4B3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33548" r="1" b="10735"/>
          <a:stretch/>
        </p:blipFill>
        <p:spPr>
          <a:xfrm>
            <a:off x="476" y="-33773"/>
            <a:ext cx="12191524" cy="3820944"/>
          </a:xfrm>
          <a:custGeom>
            <a:avLst/>
            <a:gdLst/>
            <a:ahLst/>
            <a:cxnLst/>
            <a:rect l="l" t="t" r="r" b="b"/>
            <a:pathLst>
              <a:path w="12191524" h="3820944">
                <a:moveTo>
                  <a:pt x="0" y="0"/>
                </a:moveTo>
                <a:lnTo>
                  <a:pt x="12191524" y="0"/>
                </a:lnTo>
                <a:lnTo>
                  <a:pt x="12191524" y="999522"/>
                </a:lnTo>
                <a:lnTo>
                  <a:pt x="12191524" y="1442807"/>
                </a:lnTo>
                <a:lnTo>
                  <a:pt x="12122577" y="1473667"/>
                </a:lnTo>
                <a:cubicBezTo>
                  <a:pt x="12109137" y="1479237"/>
                  <a:pt x="12094348" y="1482309"/>
                  <a:pt x="12082252" y="1489797"/>
                </a:cubicBezTo>
                <a:cubicBezTo>
                  <a:pt x="12026558" y="1523980"/>
                  <a:pt x="11972595" y="1560851"/>
                  <a:pt x="11916137" y="1593691"/>
                </a:cubicBezTo>
                <a:cubicBezTo>
                  <a:pt x="11857951" y="1627681"/>
                  <a:pt x="11805909" y="1667816"/>
                  <a:pt x="11765771" y="1722164"/>
                </a:cubicBezTo>
                <a:cubicBezTo>
                  <a:pt x="11728516" y="1772670"/>
                  <a:pt x="11692413" y="1823942"/>
                  <a:pt x="11655351" y="1874640"/>
                </a:cubicBezTo>
                <a:cubicBezTo>
                  <a:pt x="11645941" y="1887507"/>
                  <a:pt x="11637298" y="1902679"/>
                  <a:pt x="11624432" y="1910938"/>
                </a:cubicBezTo>
                <a:cubicBezTo>
                  <a:pt x="11597739" y="1928220"/>
                  <a:pt x="11568548" y="1942239"/>
                  <a:pt x="11539935" y="1956449"/>
                </a:cubicBezTo>
                <a:cubicBezTo>
                  <a:pt x="11515354" y="1968548"/>
                  <a:pt x="11489237" y="1977572"/>
                  <a:pt x="11465234" y="1990631"/>
                </a:cubicBezTo>
                <a:cubicBezTo>
                  <a:pt x="11446031" y="2001003"/>
                  <a:pt x="11428938" y="2015406"/>
                  <a:pt x="11411078" y="2028464"/>
                </a:cubicBezTo>
                <a:cubicBezTo>
                  <a:pt x="11395523" y="2039793"/>
                  <a:pt x="11378432" y="2049587"/>
                  <a:pt x="11365374" y="2063224"/>
                </a:cubicBezTo>
                <a:cubicBezTo>
                  <a:pt x="11333494" y="2096253"/>
                  <a:pt x="11301423" y="2128708"/>
                  <a:pt x="11261864" y="2153097"/>
                </a:cubicBezTo>
                <a:cubicBezTo>
                  <a:pt x="11222880" y="2177292"/>
                  <a:pt x="11186009" y="2204371"/>
                  <a:pt x="11147219" y="2228952"/>
                </a:cubicBezTo>
                <a:cubicBezTo>
                  <a:pt x="11109194" y="2252957"/>
                  <a:pt x="11074820" y="2279264"/>
                  <a:pt x="11055040" y="2321898"/>
                </a:cubicBezTo>
                <a:cubicBezTo>
                  <a:pt x="11046207" y="2340716"/>
                  <a:pt x="11033723" y="2361265"/>
                  <a:pt x="11017016" y="2372212"/>
                </a:cubicBezTo>
                <a:cubicBezTo>
                  <a:pt x="10993203" y="2387766"/>
                  <a:pt x="10963054" y="2393336"/>
                  <a:pt x="10937127" y="2406587"/>
                </a:cubicBezTo>
                <a:cubicBezTo>
                  <a:pt x="10906594" y="2422142"/>
                  <a:pt x="10871260" y="2435584"/>
                  <a:pt x="10850520" y="2460357"/>
                </a:cubicBezTo>
                <a:cubicBezTo>
                  <a:pt x="10832083" y="2482442"/>
                  <a:pt x="10813456" y="2499725"/>
                  <a:pt x="10789065" y="2513743"/>
                </a:cubicBezTo>
                <a:cubicBezTo>
                  <a:pt x="10771977" y="2523538"/>
                  <a:pt x="10759302" y="2541396"/>
                  <a:pt x="10741635" y="2549463"/>
                </a:cubicBezTo>
                <a:cubicBezTo>
                  <a:pt x="10718398" y="2560217"/>
                  <a:pt x="10694970" y="2568667"/>
                  <a:pt x="10674613" y="2585374"/>
                </a:cubicBezTo>
                <a:cubicBezTo>
                  <a:pt x="10653488" y="2602657"/>
                  <a:pt x="10629485" y="2616291"/>
                  <a:pt x="10607400" y="2632424"/>
                </a:cubicBezTo>
                <a:cubicBezTo>
                  <a:pt x="10595686" y="2641064"/>
                  <a:pt x="10586083" y="2652395"/>
                  <a:pt x="10574755" y="2661421"/>
                </a:cubicBezTo>
                <a:cubicBezTo>
                  <a:pt x="10554014" y="2677936"/>
                  <a:pt x="10532889" y="2694066"/>
                  <a:pt x="10511572" y="2709621"/>
                </a:cubicBezTo>
                <a:cubicBezTo>
                  <a:pt x="10490258" y="2725177"/>
                  <a:pt x="10469901" y="2743228"/>
                  <a:pt x="10446472" y="2754559"/>
                </a:cubicBezTo>
                <a:cubicBezTo>
                  <a:pt x="10406530" y="2773763"/>
                  <a:pt x="10362937" y="2785286"/>
                  <a:pt x="10324143" y="2806024"/>
                </a:cubicBezTo>
                <a:cubicBezTo>
                  <a:pt x="10284778" y="2827147"/>
                  <a:pt x="10247712" y="2853650"/>
                  <a:pt x="10212763" y="2881687"/>
                </a:cubicBezTo>
                <a:cubicBezTo>
                  <a:pt x="10185110" y="2903772"/>
                  <a:pt x="10159185" y="2925665"/>
                  <a:pt x="10124423" y="2936993"/>
                </a:cubicBezTo>
                <a:cubicBezTo>
                  <a:pt x="10105029" y="2943332"/>
                  <a:pt x="10084674" y="2957158"/>
                  <a:pt x="10072957" y="2973291"/>
                </a:cubicBezTo>
                <a:cubicBezTo>
                  <a:pt x="10047608" y="3008432"/>
                  <a:pt x="10015155" y="3033205"/>
                  <a:pt x="9978476" y="3054330"/>
                </a:cubicBezTo>
                <a:cubicBezTo>
                  <a:pt x="9929506" y="3082751"/>
                  <a:pt x="9881112" y="3111748"/>
                  <a:pt x="9831950" y="3139593"/>
                </a:cubicBezTo>
                <a:cubicBezTo>
                  <a:pt x="9802955" y="3156110"/>
                  <a:pt x="9774150" y="3173585"/>
                  <a:pt x="9743420" y="3185683"/>
                </a:cubicBezTo>
                <a:cubicBezTo>
                  <a:pt x="9680626" y="3210648"/>
                  <a:pt x="9616293" y="3231963"/>
                  <a:pt x="9552921" y="3255202"/>
                </a:cubicBezTo>
                <a:cubicBezTo>
                  <a:pt x="9532180" y="3262690"/>
                  <a:pt x="9512591" y="3273445"/>
                  <a:pt x="9491467" y="3279975"/>
                </a:cubicBezTo>
                <a:cubicBezTo>
                  <a:pt x="9468614" y="3287079"/>
                  <a:pt x="9444037" y="3289191"/>
                  <a:pt x="9421184" y="3296297"/>
                </a:cubicBezTo>
                <a:cubicBezTo>
                  <a:pt x="9383158" y="3308010"/>
                  <a:pt x="9346287" y="3322991"/>
                  <a:pt x="9308263" y="3334897"/>
                </a:cubicBezTo>
                <a:cubicBezTo>
                  <a:pt x="9234905" y="3357750"/>
                  <a:pt x="9161354" y="3379643"/>
                  <a:pt x="9087805" y="3401342"/>
                </a:cubicBezTo>
                <a:cubicBezTo>
                  <a:pt x="9072058" y="3405952"/>
                  <a:pt x="9054966" y="3406528"/>
                  <a:pt x="9039413" y="3411520"/>
                </a:cubicBezTo>
                <a:cubicBezTo>
                  <a:pt x="8998123" y="3424963"/>
                  <a:pt x="8957026" y="3439557"/>
                  <a:pt x="8916122" y="3454344"/>
                </a:cubicBezTo>
                <a:cubicBezTo>
                  <a:pt x="8891351" y="3463370"/>
                  <a:pt x="8867152" y="3474508"/>
                  <a:pt x="8842189" y="3483149"/>
                </a:cubicBezTo>
                <a:cubicBezTo>
                  <a:pt x="8822216" y="3490063"/>
                  <a:pt x="8801668" y="3495439"/>
                  <a:pt x="8780927" y="3499665"/>
                </a:cubicBezTo>
                <a:cubicBezTo>
                  <a:pt x="8763068" y="3503316"/>
                  <a:pt x="8744441" y="3502930"/>
                  <a:pt x="8726773" y="3507348"/>
                </a:cubicBezTo>
                <a:cubicBezTo>
                  <a:pt x="8678955" y="3519252"/>
                  <a:pt x="8631715" y="3532697"/>
                  <a:pt x="8584281" y="3545369"/>
                </a:cubicBezTo>
                <a:cubicBezTo>
                  <a:pt x="8565270" y="3550363"/>
                  <a:pt x="8545874" y="3554014"/>
                  <a:pt x="8527437" y="3560350"/>
                </a:cubicBezTo>
                <a:cubicBezTo>
                  <a:pt x="8478083" y="3577056"/>
                  <a:pt x="8429499" y="3596067"/>
                  <a:pt x="8379953" y="3611816"/>
                </a:cubicBezTo>
                <a:cubicBezTo>
                  <a:pt x="8338858" y="3624874"/>
                  <a:pt x="8296608" y="3634283"/>
                  <a:pt x="8254935" y="3645805"/>
                </a:cubicBezTo>
                <a:cubicBezTo>
                  <a:pt x="8237268" y="3650799"/>
                  <a:pt x="8220369" y="3657906"/>
                  <a:pt x="8202705" y="3662128"/>
                </a:cubicBezTo>
                <a:cubicBezTo>
                  <a:pt x="8163143" y="3671732"/>
                  <a:pt x="8123007" y="3679796"/>
                  <a:pt x="8083256" y="3689399"/>
                </a:cubicBezTo>
                <a:cubicBezTo>
                  <a:pt x="8060593" y="3694967"/>
                  <a:pt x="8038702" y="3704953"/>
                  <a:pt x="8015657" y="3708604"/>
                </a:cubicBezTo>
                <a:cubicBezTo>
                  <a:pt x="7960927" y="3717244"/>
                  <a:pt x="7905813" y="3723388"/>
                  <a:pt x="7850697" y="3730302"/>
                </a:cubicBezTo>
                <a:cubicBezTo>
                  <a:pt x="7793857" y="3737407"/>
                  <a:pt x="7737204" y="3744897"/>
                  <a:pt x="7680358" y="3751233"/>
                </a:cubicBezTo>
                <a:cubicBezTo>
                  <a:pt x="7649249" y="3754499"/>
                  <a:pt x="7617946" y="3755075"/>
                  <a:pt x="7586836" y="3758148"/>
                </a:cubicBezTo>
                <a:cubicBezTo>
                  <a:pt x="7559567" y="3760838"/>
                  <a:pt x="7532490" y="3765830"/>
                  <a:pt x="7505221" y="3769096"/>
                </a:cubicBezTo>
                <a:cubicBezTo>
                  <a:pt x="7481600" y="3771782"/>
                  <a:pt x="7457787" y="3773318"/>
                  <a:pt x="7434167" y="3776008"/>
                </a:cubicBezTo>
                <a:cubicBezTo>
                  <a:pt x="7396337" y="3780424"/>
                  <a:pt x="7358696" y="3785419"/>
                  <a:pt x="7321059" y="3790027"/>
                </a:cubicBezTo>
                <a:cubicBezTo>
                  <a:pt x="7305312" y="3791755"/>
                  <a:pt x="7288795" y="3796555"/>
                  <a:pt x="7274008" y="3793677"/>
                </a:cubicBezTo>
                <a:cubicBezTo>
                  <a:pt x="7236753" y="3786377"/>
                  <a:pt x="7200073" y="3788491"/>
                  <a:pt x="7163010" y="3793483"/>
                </a:cubicBezTo>
                <a:cubicBezTo>
                  <a:pt x="7150336" y="3795213"/>
                  <a:pt x="7136701" y="3794827"/>
                  <a:pt x="7124411" y="3791563"/>
                </a:cubicBezTo>
                <a:cubicBezTo>
                  <a:pt x="7099253" y="3785033"/>
                  <a:pt x="7074865" y="3775814"/>
                  <a:pt x="7050092" y="3767750"/>
                </a:cubicBezTo>
                <a:cubicBezTo>
                  <a:pt x="7047401" y="3766790"/>
                  <a:pt x="7044138" y="3766598"/>
                  <a:pt x="7041259" y="3766022"/>
                </a:cubicBezTo>
                <a:cubicBezTo>
                  <a:pt x="7024935" y="3762756"/>
                  <a:pt x="7008806" y="3759492"/>
                  <a:pt x="6992479" y="3756611"/>
                </a:cubicBezTo>
                <a:cubicBezTo>
                  <a:pt x="6983647" y="3755075"/>
                  <a:pt x="6974621" y="3754883"/>
                  <a:pt x="6965786" y="3753539"/>
                </a:cubicBezTo>
                <a:cubicBezTo>
                  <a:pt x="6931605" y="3748161"/>
                  <a:pt x="6893965" y="3757188"/>
                  <a:pt x="6864390" y="3733953"/>
                </a:cubicBezTo>
                <a:cubicBezTo>
                  <a:pt x="6845188" y="3718972"/>
                  <a:pt x="6826559" y="3722430"/>
                  <a:pt x="6806012" y="3724734"/>
                </a:cubicBezTo>
                <a:cubicBezTo>
                  <a:pt x="6790457" y="3726462"/>
                  <a:pt x="6774517" y="3725884"/>
                  <a:pt x="6758771" y="3726078"/>
                </a:cubicBezTo>
                <a:cubicBezTo>
                  <a:pt x="6731118" y="3726652"/>
                  <a:pt x="6703464" y="3726846"/>
                  <a:pt x="6675809" y="3727806"/>
                </a:cubicBezTo>
                <a:cubicBezTo>
                  <a:pt x="6666975" y="3728190"/>
                  <a:pt x="6657953" y="3732993"/>
                  <a:pt x="6649308" y="3732225"/>
                </a:cubicBezTo>
                <a:cubicBezTo>
                  <a:pt x="6609365" y="3728574"/>
                  <a:pt x="6569421" y="3722812"/>
                  <a:pt x="6529475" y="3719548"/>
                </a:cubicBezTo>
                <a:cubicBezTo>
                  <a:pt x="6506816" y="3717630"/>
                  <a:pt x="6483579" y="3721276"/>
                  <a:pt x="6461111" y="3718588"/>
                </a:cubicBezTo>
                <a:cubicBezTo>
                  <a:pt x="6435188" y="3715516"/>
                  <a:pt x="6409839" y="3707644"/>
                  <a:pt x="6384104" y="3702841"/>
                </a:cubicBezTo>
                <a:cubicBezTo>
                  <a:pt x="6377000" y="3701497"/>
                  <a:pt x="6369125" y="3703225"/>
                  <a:pt x="6361637" y="3703609"/>
                </a:cubicBezTo>
                <a:cubicBezTo>
                  <a:pt x="6353187" y="3703993"/>
                  <a:pt x="6344928" y="3704761"/>
                  <a:pt x="6336480" y="3704953"/>
                </a:cubicBezTo>
                <a:cubicBezTo>
                  <a:pt x="6310745" y="3705339"/>
                  <a:pt x="6285014" y="3704761"/>
                  <a:pt x="6259279" y="3706108"/>
                </a:cubicBezTo>
                <a:cubicBezTo>
                  <a:pt x="6243533" y="3706876"/>
                  <a:pt x="6227020" y="3714748"/>
                  <a:pt x="6212421" y="3711868"/>
                </a:cubicBezTo>
                <a:cubicBezTo>
                  <a:pt x="6182658" y="3706298"/>
                  <a:pt x="6152891" y="3718780"/>
                  <a:pt x="6123127" y="3708412"/>
                </a:cubicBezTo>
                <a:cubicBezTo>
                  <a:pt x="6113907" y="3705339"/>
                  <a:pt x="6101232" y="3713020"/>
                  <a:pt x="6090095" y="3713404"/>
                </a:cubicBezTo>
                <a:cubicBezTo>
                  <a:pt x="6062249" y="3714364"/>
                  <a:pt x="6034404" y="3714172"/>
                  <a:pt x="6006559" y="3713980"/>
                </a:cubicBezTo>
                <a:cubicBezTo>
                  <a:pt x="5981594" y="3713788"/>
                  <a:pt x="5955667" y="3716476"/>
                  <a:pt x="5931664" y="3711100"/>
                </a:cubicBezTo>
                <a:cubicBezTo>
                  <a:pt x="5906505" y="3705339"/>
                  <a:pt x="5883846" y="3706108"/>
                  <a:pt x="5859457" y="3712636"/>
                </a:cubicBezTo>
                <a:cubicBezTo>
                  <a:pt x="5842749" y="3717052"/>
                  <a:pt x="5825082" y="3717630"/>
                  <a:pt x="5807800" y="3718972"/>
                </a:cubicBezTo>
                <a:cubicBezTo>
                  <a:pt x="5789173" y="3720508"/>
                  <a:pt x="5768624" y="3716476"/>
                  <a:pt x="5751725" y="3722812"/>
                </a:cubicBezTo>
                <a:cubicBezTo>
                  <a:pt x="5701409" y="3741633"/>
                  <a:pt x="5649751" y="3745665"/>
                  <a:pt x="5597135" y="3745665"/>
                </a:cubicBezTo>
                <a:cubicBezTo>
                  <a:pt x="5587530" y="3745665"/>
                  <a:pt x="5577737" y="3742979"/>
                  <a:pt x="5568522" y="3740097"/>
                </a:cubicBezTo>
                <a:cubicBezTo>
                  <a:pt x="5514748" y="3722812"/>
                  <a:pt x="5460785" y="3724348"/>
                  <a:pt x="5406055" y="3734911"/>
                </a:cubicBezTo>
                <a:cubicBezTo>
                  <a:pt x="5394725" y="3737217"/>
                  <a:pt x="5382052" y="3737601"/>
                  <a:pt x="5370722" y="3735297"/>
                </a:cubicBezTo>
                <a:cubicBezTo>
                  <a:pt x="5338843" y="3728574"/>
                  <a:pt x="5307923" y="3717436"/>
                  <a:pt x="5275854" y="3712636"/>
                </a:cubicBezTo>
                <a:cubicBezTo>
                  <a:pt x="5222853" y="3704761"/>
                  <a:pt x="5176956" y="3731262"/>
                  <a:pt x="5129523" y="3748547"/>
                </a:cubicBezTo>
                <a:cubicBezTo>
                  <a:pt x="5084393" y="3764870"/>
                  <a:pt x="5045986" y="3801741"/>
                  <a:pt x="4992598" y="3793483"/>
                </a:cubicBezTo>
                <a:cubicBezTo>
                  <a:pt x="4987223" y="3792715"/>
                  <a:pt x="4981269" y="3797899"/>
                  <a:pt x="4975315" y="3799245"/>
                </a:cubicBezTo>
                <a:cubicBezTo>
                  <a:pt x="4958992" y="3802893"/>
                  <a:pt x="4942670" y="3807309"/>
                  <a:pt x="4926153" y="3809040"/>
                </a:cubicBezTo>
                <a:cubicBezTo>
                  <a:pt x="4905990" y="3811344"/>
                  <a:pt x="4885441" y="3810576"/>
                  <a:pt x="4865279" y="3812496"/>
                </a:cubicBezTo>
                <a:cubicBezTo>
                  <a:pt x="4839352" y="3814800"/>
                  <a:pt x="4813813" y="3820944"/>
                  <a:pt x="4788077" y="3820944"/>
                </a:cubicBezTo>
                <a:cubicBezTo>
                  <a:pt x="4767337" y="3820944"/>
                  <a:pt x="4746790" y="3813840"/>
                  <a:pt x="4726243" y="3810382"/>
                </a:cubicBezTo>
                <a:cubicBezTo>
                  <a:pt x="4697244" y="3805581"/>
                  <a:pt x="4665364" y="3806925"/>
                  <a:pt x="4639824" y="3794635"/>
                </a:cubicBezTo>
                <a:cubicBezTo>
                  <a:pt x="4612556" y="3781576"/>
                  <a:pt x="4586629" y="3775624"/>
                  <a:pt x="4558401" y="3779656"/>
                </a:cubicBezTo>
                <a:cubicBezTo>
                  <a:pt x="4548990" y="3781000"/>
                  <a:pt x="4536892" y="3789067"/>
                  <a:pt x="4532667" y="3797323"/>
                </a:cubicBezTo>
                <a:cubicBezTo>
                  <a:pt x="4523257" y="3815760"/>
                  <a:pt x="4510393" y="3819026"/>
                  <a:pt x="4492916" y="3812686"/>
                </a:cubicBezTo>
                <a:cubicBezTo>
                  <a:pt x="4477745" y="3807309"/>
                  <a:pt x="4459117" y="3804621"/>
                  <a:pt x="4448748" y="3794251"/>
                </a:cubicBezTo>
                <a:cubicBezTo>
                  <a:pt x="4419365" y="3764870"/>
                  <a:pt x="4381917" y="3763910"/>
                  <a:pt x="4345430" y="3756037"/>
                </a:cubicBezTo>
                <a:cubicBezTo>
                  <a:pt x="4323158" y="3751233"/>
                  <a:pt x="4302414" y="3751043"/>
                  <a:pt x="4280138" y="3754307"/>
                </a:cubicBezTo>
                <a:cubicBezTo>
                  <a:pt x="4231745" y="3761606"/>
                  <a:pt x="4184696" y="3751233"/>
                  <a:pt x="4138222" y="3737985"/>
                </a:cubicBezTo>
                <a:cubicBezTo>
                  <a:pt x="4107495" y="3729150"/>
                  <a:pt x="4076002" y="3723774"/>
                  <a:pt x="4045468" y="3714748"/>
                </a:cubicBezTo>
                <a:cubicBezTo>
                  <a:pt x="4022615" y="3707836"/>
                  <a:pt x="3999765" y="3699577"/>
                  <a:pt x="3978834" y="3688439"/>
                </a:cubicBezTo>
                <a:cubicBezTo>
                  <a:pt x="3948489" y="3672114"/>
                  <a:pt x="3921990" y="3647533"/>
                  <a:pt x="3883388" y="3654063"/>
                </a:cubicBezTo>
                <a:cubicBezTo>
                  <a:pt x="3849397" y="3659824"/>
                  <a:pt x="3818673" y="3647727"/>
                  <a:pt x="3787562" y="3636205"/>
                </a:cubicBezTo>
                <a:cubicBezTo>
                  <a:pt x="3764709" y="3627754"/>
                  <a:pt x="3741860" y="3619112"/>
                  <a:pt x="3718236" y="3613736"/>
                </a:cubicBezTo>
                <a:cubicBezTo>
                  <a:pt x="3690198" y="3607398"/>
                  <a:pt x="3658511" y="3610088"/>
                  <a:pt x="3633546" y="3598371"/>
                </a:cubicBezTo>
                <a:cubicBezTo>
                  <a:pt x="3607429" y="3586081"/>
                  <a:pt x="3585730" y="3594339"/>
                  <a:pt x="3562493" y="3597797"/>
                </a:cubicBezTo>
                <a:cubicBezTo>
                  <a:pt x="3525430" y="3603173"/>
                  <a:pt x="3488557" y="3613160"/>
                  <a:pt x="3451111" y="3600485"/>
                </a:cubicBezTo>
                <a:cubicBezTo>
                  <a:pt x="3405599" y="3585123"/>
                  <a:pt x="3360470" y="3568608"/>
                  <a:pt x="3314766" y="3554014"/>
                </a:cubicBezTo>
                <a:cubicBezTo>
                  <a:pt x="3297095" y="3548441"/>
                  <a:pt x="3278088" y="3546137"/>
                  <a:pt x="3259650" y="3543641"/>
                </a:cubicBezTo>
                <a:cubicBezTo>
                  <a:pt x="3242177" y="3541529"/>
                  <a:pt x="3221244" y="3546905"/>
                  <a:pt x="3207800" y="3538841"/>
                </a:cubicBezTo>
                <a:cubicBezTo>
                  <a:pt x="3173232" y="3518102"/>
                  <a:pt x="3137707" y="3507924"/>
                  <a:pt x="3097761" y="3507924"/>
                </a:cubicBezTo>
                <a:cubicBezTo>
                  <a:pt x="3082781" y="3507924"/>
                  <a:pt x="3068186" y="3499281"/>
                  <a:pt x="3053018" y="3497743"/>
                </a:cubicBezTo>
                <a:cubicBezTo>
                  <a:pt x="3032275" y="3495825"/>
                  <a:pt x="3008462" y="3490639"/>
                  <a:pt x="2990411" y="3497937"/>
                </a:cubicBezTo>
                <a:cubicBezTo>
                  <a:pt x="2947971" y="3515220"/>
                  <a:pt x="2913598" y="3500817"/>
                  <a:pt x="2876535" y="3483727"/>
                </a:cubicBezTo>
                <a:cubicBezTo>
                  <a:pt x="2840045" y="3466826"/>
                  <a:pt x="2801638" y="3453386"/>
                  <a:pt x="2762848" y="3442245"/>
                </a:cubicBezTo>
                <a:cubicBezTo>
                  <a:pt x="2748254" y="3438213"/>
                  <a:pt x="2730779" y="3444935"/>
                  <a:pt x="2714647" y="3446277"/>
                </a:cubicBezTo>
                <a:cubicBezTo>
                  <a:pt x="2708884" y="3446663"/>
                  <a:pt x="2702546" y="3447239"/>
                  <a:pt x="2697364" y="3445319"/>
                </a:cubicBezTo>
                <a:cubicBezTo>
                  <a:pt x="2647242" y="3426883"/>
                  <a:pt x="2596350" y="3412864"/>
                  <a:pt x="2542006" y="3422464"/>
                </a:cubicBezTo>
                <a:cubicBezTo>
                  <a:pt x="2537013" y="3423426"/>
                  <a:pt x="2531443" y="3421314"/>
                  <a:pt x="2526449" y="3419970"/>
                </a:cubicBezTo>
                <a:cubicBezTo>
                  <a:pt x="2502060" y="3413056"/>
                  <a:pt x="2478247" y="3402110"/>
                  <a:pt x="2453476" y="3399614"/>
                </a:cubicBezTo>
                <a:cubicBezTo>
                  <a:pt x="2392408" y="3393469"/>
                  <a:pt x="2330957" y="3390971"/>
                  <a:pt x="2269501" y="3386939"/>
                </a:cubicBezTo>
                <a:cubicBezTo>
                  <a:pt x="2265661" y="3386747"/>
                  <a:pt x="2261629" y="3386747"/>
                  <a:pt x="2258173" y="3385403"/>
                </a:cubicBezTo>
                <a:cubicBezTo>
                  <a:pt x="2235512" y="3377145"/>
                  <a:pt x="2215733" y="3379835"/>
                  <a:pt x="2196526" y="3395579"/>
                </a:cubicBezTo>
                <a:cubicBezTo>
                  <a:pt x="2188078" y="3402494"/>
                  <a:pt x="2176555" y="3406142"/>
                  <a:pt x="2165995" y="3409984"/>
                </a:cubicBezTo>
                <a:cubicBezTo>
                  <a:pt x="2150438" y="3415746"/>
                  <a:pt x="2134500" y="3421314"/>
                  <a:pt x="2118369" y="3424963"/>
                </a:cubicBezTo>
                <a:cubicBezTo>
                  <a:pt x="2102428" y="3428419"/>
                  <a:pt x="2085338" y="3433219"/>
                  <a:pt x="2069975" y="3430533"/>
                </a:cubicBezTo>
                <a:cubicBezTo>
                  <a:pt x="2042322" y="3425731"/>
                  <a:pt x="2016011" y="3414978"/>
                  <a:pt x="1988742" y="3407870"/>
                </a:cubicBezTo>
                <a:cubicBezTo>
                  <a:pt x="1979334" y="3405374"/>
                  <a:pt x="1968961" y="3405760"/>
                  <a:pt x="1959169" y="3405566"/>
                </a:cubicBezTo>
                <a:cubicBezTo>
                  <a:pt x="1936700" y="3404992"/>
                  <a:pt x="1913655" y="3410560"/>
                  <a:pt x="1893300" y="3394621"/>
                </a:cubicBezTo>
                <a:cubicBezTo>
                  <a:pt x="1874482" y="3379643"/>
                  <a:pt x="1855467" y="3384057"/>
                  <a:pt x="1835688" y="3395389"/>
                </a:cubicBezTo>
                <a:cubicBezTo>
                  <a:pt x="1821477" y="3403456"/>
                  <a:pt x="1805349" y="3409792"/>
                  <a:pt x="1789408" y="3412864"/>
                </a:cubicBezTo>
                <a:cubicBezTo>
                  <a:pt x="1767515" y="3417088"/>
                  <a:pt x="1745815" y="3418818"/>
                  <a:pt x="1722194" y="3416320"/>
                </a:cubicBezTo>
                <a:cubicBezTo>
                  <a:pt x="1705487" y="3414592"/>
                  <a:pt x="1691850" y="3413824"/>
                  <a:pt x="1678792" y="3403646"/>
                </a:cubicBezTo>
                <a:cubicBezTo>
                  <a:pt x="1676682" y="3402110"/>
                  <a:pt x="1672842" y="3401726"/>
                  <a:pt x="1669960" y="3401920"/>
                </a:cubicBezTo>
                <a:cubicBezTo>
                  <a:pt x="1632128" y="3405184"/>
                  <a:pt x="1594681" y="3403456"/>
                  <a:pt x="1556465" y="3401150"/>
                </a:cubicBezTo>
                <a:cubicBezTo>
                  <a:pt x="1507881" y="3398077"/>
                  <a:pt x="1456797" y="3407102"/>
                  <a:pt x="1414742" y="3439365"/>
                </a:cubicBezTo>
                <a:cubicBezTo>
                  <a:pt x="1408597" y="3444167"/>
                  <a:pt x="1399379" y="3446277"/>
                  <a:pt x="1391313" y="3447431"/>
                </a:cubicBezTo>
                <a:cubicBezTo>
                  <a:pt x="1353289" y="3452424"/>
                  <a:pt x="1315074" y="3455882"/>
                  <a:pt x="1277050" y="3461450"/>
                </a:cubicBezTo>
                <a:cubicBezTo>
                  <a:pt x="1256309" y="3464522"/>
                  <a:pt x="1234609" y="3467212"/>
                  <a:pt x="1215792" y="3475661"/>
                </a:cubicBezTo>
                <a:cubicBezTo>
                  <a:pt x="1197357" y="3483917"/>
                  <a:pt x="1182567" y="3493711"/>
                  <a:pt x="1171622" y="3476429"/>
                </a:cubicBezTo>
                <a:cubicBezTo>
                  <a:pt x="1152035" y="3485647"/>
                  <a:pt x="1134940" y="3493329"/>
                  <a:pt x="1118238" y="3501586"/>
                </a:cubicBezTo>
                <a:cubicBezTo>
                  <a:pt x="1112090" y="3504658"/>
                  <a:pt x="1106906" y="3509652"/>
                  <a:pt x="1100759" y="3512532"/>
                </a:cubicBezTo>
                <a:cubicBezTo>
                  <a:pt x="1094229" y="3515606"/>
                  <a:pt x="1086933" y="3517524"/>
                  <a:pt x="1079829" y="3519060"/>
                </a:cubicBezTo>
                <a:cubicBezTo>
                  <a:pt x="1048141" y="3525974"/>
                  <a:pt x="1016454" y="3532311"/>
                  <a:pt x="984963" y="3539801"/>
                </a:cubicBezTo>
                <a:cubicBezTo>
                  <a:pt x="978814" y="3541337"/>
                  <a:pt x="973630" y="3547483"/>
                  <a:pt x="968060" y="3551515"/>
                </a:cubicBezTo>
                <a:cubicBezTo>
                  <a:pt x="964412" y="3554204"/>
                  <a:pt x="960764" y="3558236"/>
                  <a:pt x="956730" y="3558814"/>
                </a:cubicBezTo>
                <a:cubicBezTo>
                  <a:pt x="926004" y="3563422"/>
                  <a:pt x="895471" y="3568800"/>
                  <a:pt x="864554" y="3571104"/>
                </a:cubicBezTo>
                <a:cubicBezTo>
                  <a:pt x="838629" y="3573022"/>
                  <a:pt x="813662" y="3572448"/>
                  <a:pt x="806942" y="3605862"/>
                </a:cubicBezTo>
                <a:cubicBezTo>
                  <a:pt x="805790" y="3611624"/>
                  <a:pt x="797532" y="3617770"/>
                  <a:pt x="791197" y="3620648"/>
                </a:cubicBezTo>
                <a:cubicBezTo>
                  <a:pt x="773144" y="3628906"/>
                  <a:pt x="753938" y="3634475"/>
                  <a:pt x="736079" y="3642925"/>
                </a:cubicBezTo>
                <a:cubicBezTo>
                  <a:pt x="677509" y="3671154"/>
                  <a:pt x="616250" y="3689015"/>
                  <a:pt x="550764" y="3685751"/>
                </a:cubicBezTo>
                <a:cubicBezTo>
                  <a:pt x="530409" y="3684791"/>
                  <a:pt x="510628" y="3674418"/>
                  <a:pt x="497762" y="3670578"/>
                </a:cubicBezTo>
                <a:cubicBezTo>
                  <a:pt x="460700" y="3685751"/>
                  <a:pt x="429589" y="3700345"/>
                  <a:pt x="397134" y="3711290"/>
                </a:cubicBezTo>
                <a:cubicBezTo>
                  <a:pt x="368521" y="3721084"/>
                  <a:pt x="338562" y="3727230"/>
                  <a:pt x="309178" y="3734335"/>
                </a:cubicBezTo>
                <a:cubicBezTo>
                  <a:pt x="298424" y="3737025"/>
                  <a:pt x="287479" y="3738561"/>
                  <a:pt x="276533" y="3739905"/>
                </a:cubicBezTo>
                <a:cubicBezTo>
                  <a:pt x="242352" y="3744129"/>
                  <a:pt x="206632" y="3733953"/>
                  <a:pt x="173219" y="3750083"/>
                </a:cubicBezTo>
                <a:cubicBezTo>
                  <a:pt x="155742" y="3758534"/>
                  <a:pt x="138458" y="3768710"/>
                  <a:pt x="120023" y="3773128"/>
                </a:cubicBezTo>
                <a:cubicBezTo>
                  <a:pt x="100244" y="3777928"/>
                  <a:pt x="80895" y="3785419"/>
                  <a:pt x="61139" y="3790771"/>
                </a:cubicBezTo>
                <a:lnTo>
                  <a:pt x="0" y="3795581"/>
                </a:lnTo>
                <a:lnTo>
                  <a:pt x="0" y="3082393"/>
                </a:lnTo>
                <a:close/>
              </a:path>
            </a:pathLst>
          </a:custGeom>
          <a:effectLst>
            <a:outerShdw blurRad="381000" dist="152400" dir="5400000" algn="t" rotWithShape="0">
              <a:prstClr val="black">
                <a:alpha val="10000"/>
              </a:prstClr>
            </a:outerShdw>
          </a:effectLst>
        </p:spPr>
      </p:pic>
      <p:sp>
        <p:nvSpPr>
          <p:cNvPr id="40" name="Freeform: Shape 34">
            <a:extLst>
              <a:ext uri="{FF2B5EF4-FFF2-40B4-BE49-F238E27FC236}">
                <a16:creationId xmlns:a16="http://schemas.microsoft.com/office/drawing/2014/main" id="{A027D562-8F7E-478A-942E-D959A950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36">
            <a:extLst>
              <a:ext uri="{FF2B5EF4-FFF2-40B4-BE49-F238E27FC236}">
                <a16:creationId xmlns:a16="http://schemas.microsoft.com/office/drawing/2014/main" id="{48A28C56-2619-47F0-B448-9D145309B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52412E40-D196-4E89-80D2-963CA02D3FD8}"/>
              </a:ext>
            </a:extLst>
          </p:cNvPr>
          <p:cNvSpPr>
            <a:spLocks noGrp="1"/>
          </p:cNvSpPr>
          <p:nvPr>
            <p:ph type="body" sz="half" idx="2"/>
          </p:nvPr>
        </p:nvSpPr>
        <p:spPr>
          <a:xfrm>
            <a:off x="4220819" y="3877094"/>
            <a:ext cx="7560363" cy="2049478"/>
          </a:xfrm>
        </p:spPr>
        <p:txBody>
          <a:bodyPr vert="horz" lIns="91440" tIns="45720" rIns="91440" bIns="45720" rtlCol="0">
            <a:noAutofit/>
          </a:bodyPr>
          <a:lstStyle/>
          <a:p>
            <a:r>
              <a:rPr lang="en-US" dirty="0"/>
              <a:t>School Divisions are required to submit a Three-Year Capital Plan by April 1</a:t>
            </a:r>
            <a:r>
              <a:rPr lang="en-US" baseline="30000" dirty="0"/>
              <a:t>st</a:t>
            </a:r>
            <a:r>
              <a:rPr lang="en-US" dirty="0"/>
              <a:t> each year.</a:t>
            </a:r>
          </a:p>
          <a:p>
            <a:pPr indent="-228600">
              <a:buFont typeface="Arial" panose="020B0604020202020204" pitchFamily="34" charset="0"/>
              <a:buChar char="•"/>
            </a:pPr>
            <a:endParaRPr lang="en-US" dirty="0"/>
          </a:p>
          <a:p>
            <a:r>
              <a:rPr lang="en-US" dirty="0"/>
              <a:t>The Capital Plan is reviewed by Alberta Education to assess needs for:</a:t>
            </a:r>
          </a:p>
          <a:p>
            <a:pPr marL="285750" indent="-228600">
              <a:buFont typeface="Arial" panose="020B0604020202020204" pitchFamily="34" charset="0"/>
              <a:buChar char="•"/>
            </a:pPr>
            <a:r>
              <a:rPr lang="en-US" dirty="0"/>
              <a:t>New Schools to address enrolment pressures</a:t>
            </a:r>
          </a:p>
          <a:p>
            <a:pPr marL="285750" indent="-228600">
              <a:buFont typeface="Arial" panose="020B0604020202020204" pitchFamily="34" charset="0"/>
              <a:buChar char="•"/>
            </a:pPr>
            <a:r>
              <a:rPr lang="en-US" dirty="0"/>
              <a:t>Modernization Projects to modernize learning environments for functionality and programming, improve building conditions, enrolment pressures, and address health and safety concerns.</a:t>
            </a:r>
          </a:p>
          <a:p>
            <a:pPr marL="57150" indent="-228600">
              <a:buFont typeface="Arial" panose="020B0604020202020204" pitchFamily="34" charset="0"/>
              <a:buChar char="•"/>
            </a:pPr>
            <a:r>
              <a:rPr lang="en-US" dirty="0"/>
              <a:t>School Divisions are required to rank their projects by priority.</a:t>
            </a:r>
          </a:p>
        </p:txBody>
      </p:sp>
      <p:pic>
        <p:nvPicPr>
          <p:cNvPr id="19" name="Audio 18">
            <a:hlinkClick r:id="" action="ppaction://media"/>
            <a:extLst>
              <a:ext uri="{FF2B5EF4-FFF2-40B4-BE49-F238E27FC236}">
                <a16:creationId xmlns:a16="http://schemas.microsoft.com/office/drawing/2014/main" id="{69F3C005-38AC-CCA2-797E-6A2F9A1F1A9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979240208"/>
      </p:ext>
    </p:extLst>
  </p:cSld>
  <p:clrMapOvr>
    <a:masterClrMapping/>
  </p:clrMapOvr>
  <mc:AlternateContent xmlns:mc="http://schemas.openxmlformats.org/markup-compatibility/2006" xmlns:p14="http://schemas.microsoft.com/office/powerpoint/2010/main">
    <mc:Choice Requires="p14">
      <p:transition spd="slow" p14:dur="2000" advTm="50807"/>
    </mc:Choice>
    <mc:Fallback xmlns="">
      <p:transition spd="slow" advTm="5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B5D40-FC4F-43B4-8FF2-E4EF0F2A0BE4}"/>
              </a:ext>
            </a:extLst>
          </p:cNvPr>
          <p:cNvSpPr>
            <a:spLocks noGrp="1"/>
          </p:cNvSpPr>
          <p:nvPr>
            <p:ph type="title"/>
          </p:nvPr>
        </p:nvSpPr>
        <p:spPr>
          <a:xfrm>
            <a:off x="761998" y="584657"/>
            <a:ext cx="10668000" cy="758952"/>
          </a:xfrm>
        </p:spPr>
        <p:txBody>
          <a:bodyPr/>
          <a:lstStyle/>
          <a:p>
            <a:r>
              <a:rPr lang="en-US" dirty="0"/>
              <a:t>Our Facilities</a:t>
            </a:r>
          </a:p>
        </p:txBody>
      </p:sp>
      <p:sp>
        <p:nvSpPr>
          <p:cNvPr id="6" name="Content Placeholder 5">
            <a:extLst>
              <a:ext uri="{FF2B5EF4-FFF2-40B4-BE49-F238E27FC236}">
                <a16:creationId xmlns:a16="http://schemas.microsoft.com/office/drawing/2014/main" id="{48B27153-4246-40E8-9397-E41A0BEB2D34}"/>
              </a:ext>
            </a:extLst>
          </p:cNvPr>
          <p:cNvSpPr>
            <a:spLocks noGrp="1"/>
          </p:cNvSpPr>
          <p:nvPr>
            <p:ph sz="half" idx="2"/>
          </p:nvPr>
        </p:nvSpPr>
        <p:spPr/>
        <p:txBody>
          <a:bodyPr/>
          <a:lstStyle/>
          <a:p>
            <a:endParaRPr lang="en-US" dirty="0"/>
          </a:p>
          <a:p>
            <a:pPr marL="0" indent="0">
              <a:buNone/>
            </a:pPr>
            <a:endParaRPr lang="en-US" dirty="0"/>
          </a:p>
        </p:txBody>
      </p:sp>
      <p:sp>
        <p:nvSpPr>
          <p:cNvPr id="8" name="Content Placeholder 7">
            <a:extLst>
              <a:ext uri="{FF2B5EF4-FFF2-40B4-BE49-F238E27FC236}">
                <a16:creationId xmlns:a16="http://schemas.microsoft.com/office/drawing/2014/main" id="{BF58EED1-FB6C-463B-802A-6E6D79E1506C}"/>
              </a:ext>
            </a:extLst>
          </p:cNvPr>
          <p:cNvSpPr>
            <a:spLocks noGrp="1"/>
          </p:cNvSpPr>
          <p:nvPr>
            <p:ph sz="quarter" idx="4"/>
          </p:nvPr>
        </p:nvSpPr>
        <p:spPr/>
        <p:txBody>
          <a:bodyPr/>
          <a:lstStyle/>
          <a:p>
            <a:endParaRPr lang="en-US" dirty="0"/>
          </a:p>
          <a:p>
            <a:pPr marL="0" indent="0">
              <a:buNone/>
            </a:pPr>
            <a:endParaRPr lang="en-US" dirty="0"/>
          </a:p>
        </p:txBody>
      </p:sp>
      <p:sp>
        <p:nvSpPr>
          <p:cNvPr id="7" name="TextBox 6">
            <a:extLst>
              <a:ext uri="{FF2B5EF4-FFF2-40B4-BE49-F238E27FC236}">
                <a16:creationId xmlns:a16="http://schemas.microsoft.com/office/drawing/2014/main" id="{AB53F162-5F16-4B50-BE22-41757695DBC3}"/>
              </a:ext>
            </a:extLst>
          </p:cNvPr>
          <p:cNvSpPr txBox="1"/>
          <p:nvPr/>
        </p:nvSpPr>
        <p:spPr>
          <a:xfrm>
            <a:off x="761998" y="1516425"/>
            <a:ext cx="4836369" cy="923330"/>
          </a:xfrm>
          <a:prstGeom prst="rect">
            <a:avLst/>
          </a:prstGeom>
          <a:noFill/>
        </p:spPr>
        <p:txBody>
          <a:bodyPr wrap="square" rtlCol="0">
            <a:spAutoFit/>
          </a:bodyPr>
          <a:lstStyle/>
          <a:p>
            <a:r>
              <a:rPr lang="en-US" b="1" dirty="0">
                <a:solidFill>
                  <a:srgbClr val="92D050"/>
                </a:solidFill>
              </a:rPr>
              <a:t>13</a:t>
            </a:r>
            <a:r>
              <a:rPr lang="en-US" b="1" dirty="0"/>
              <a:t> </a:t>
            </a:r>
            <a:r>
              <a:rPr lang="en-US" dirty="0"/>
              <a:t>     Elementary Facilities</a:t>
            </a:r>
          </a:p>
          <a:p>
            <a:r>
              <a:rPr lang="en-US" b="1" dirty="0">
                <a:solidFill>
                  <a:srgbClr val="92D050"/>
                </a:solidFill>
              </a:rPr>
              <a:t>4 </a:t>
            </a:r>
            <a:r>
              <a:rPr lang="en-US" dirty="0">
                <a:solidFill>
                  <a:srgbClr val="92D050"/>
                </a:solidFill>
              </a:rPr>
              <a:t> </a:t>
            </a:r>
            <a:r>
              <a:rPr lang="en-US" dirty="0"/>
              <a:t>      Middle Schools</a:t>
            </a:r>
          </a:p>
          <a:p>
            <a:r>
              <a:rPr lang="en-US" b="1" dirty="0">
                <a:solidFill>
                  <a:srgbClr val="92D050"/>
                </a:solidFill>
              </a:rPr>
              <a:t>4</a:t>
            </a:r>
            <a:r>
              <a:rPr lang="en-US" b="1" dirty="0"/>
              <a:t> </a:t>
            </a:r>
            <a:r>
              <a:rPr lang="en-US" dirty="0"/>
              <a:t>       High Schools</a:t>
            </a:r>
          </a:p>
        </p:txBody>
      </p:sp>
      <p:sp>
        <p:nvSpPr>
          <p:cNvPr id="9" name="TextBox 8">
            <a:extLst>
              <a:ext uri="{FF2B5EF4-FFF2-40B4-BE49-F238E27FC236}">
                <a16:creationId xmlns:a16="http://schemas.microsoft.com/office/drawing/2014/main" id="{7BE14D44-CFC6-4A79-AA4A-9C57FCAB681D}"/>
              </a:ext>
            </a:extLst>
          </p:cNvPr>
          <p:cNvSpPr txBox="1"/>
          <p:nvPr/>
        </p:nvSpPr>
        <p:spPr>
          <a:xfrm>
            <a:off x="1057522" y="5880434"/>
            <a:ext cx="3902571" cy="461665"/>
          </a:xfrm>
          <a:prstGeom prst="rect">
            <a:avLst/>
          </a:prstGeom>
          <a:noFill/>
        </p:spPr>
        <p:txBody>
          <a:bodyPr wrap="square" rtlCol="0">
            <a:spAutoFit/>
          </a:bodyPr>
          <a:lstStyle/>
          <a:p>
            <a:r>
              <a:rPr lang="en-US" sz="1200" dirty="0"/>
              <a:t>Does not include 3 Christian School Facilities that are owned by their societies</a:t>
            </a:r>
          </a:p>
        </p:txBody>
      </p:sp>
      <p:graphicFrame>
        <p:nvGraphicFramePr>
          <p:cNvPr id="5" name="Chart 4">
            <a:extLst>
              <a:ext uri="{FF2B5EF4-FFF2-40B4-BE49-F238E27FC236}">
                <a16:creationId xmlns:a16="http://schemas.microsoft.com/office/drawing/2014/main" id="{A30A687E-37D2-495B-A922-FA2770FC259B}"/>
              </a:ext>
            </a:extLst>
          </p:cNvPr>
          <p:cNvGraphicFramePr>
            <a:graphicFrameLocks/>
          </p:cNvGraphicFramePr>
          <p:nvPr>
            <p:extLst>
              <p:ext uri="{D42A27DB-BD31-4B8C-83A1-F6EECF244321}">
                <p14:modId xmlns:p14="http://schemas.microsoft.com/office/powerpoint/2010/main" val="699823870"/>
              </p:ext>
            </p:extLst>
          </p:nvPr>
        </p:nvGraphicFramePr>
        <p:xfrm>
          <a:off x="6256824" y="2146198"/>
          <a:ext cx="5605419" cy="3794626"/>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13">
            <a:extLst>
              <a:ext uri="{FF2B5EF4-FFF2-40B4-BE49-F238E27FC236}">
                <a16:creationId xmlns:a16="http://schemas.microsoft.com/office/drawing/2014/main" id="{0D3D1D8F-C4E3-11A4-6FCF-FCDB6A1B07DD}"/>
              </a:ext>
            </a:extLst>
          </p:cNvPr>
          <p:cNvPicPr>
            <a:picLocks noChangeAspect="1"/>
          </p:cNvPicPr>
          <p:nvPr/>
        </p:nvPicPr>
        <p:blipFill>
          <a:blip r:embed="rId5"/>
          <a:stretch>
            <a:fillRect/>
          </a:stretch>
        </p:blipFill>
        <p:spPr>
          <a:xfrm>
            <a:off x="668337" y="2907630"/>
            <a:ext cx="4124325" cy="2514600"/>
          </a:xfrm>
          <a:prstGeom prst="rect">
            <a:avLst/>
          </a:prstGeom>
          <a:ln w="69850" cmpd="thickThin">
            <a:solidFill>
              <a:srgbClr val="92D050"/>
            </a:solidFill>
          </a:ln>
        </p:spPr>
      </p:pic>
      <p:pic>
        <p:nvPicPr>
          <p:cNvPr id="30" name="Audio 29">
            <a:hlinkClick r:id="" action="ppaction://media"/>
            <a:extLst>
              <a:ext uri="{FF2B5EF4-FFF2-40B4-BE49-F238E27FC236}">
                <a16:creationId xmlns:a16="http://schemas.microsoft.com/office/drawing/2014/main" id="{331366DF-6C16-ECD7-5C1B-2732828EB2F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70257244"/>
      </p:ext>
    </p:extLst>
  </p:cSld>
  <p:clrMapOvr>
    <a:masterClrMapping/>
  </p:clrMapOvr>
  <mc:AlternateContent xmlns:mc="http://schemas.openxmlformats.org/markup-compatibility/2006" xmlns:p14="http://schemas.microsoft.com/office/powerpoint/2010/main">
    <mc:Choice Requires="p14">
      <p:transition spd="slow" p14:dur="2000" advTm="62876"/>
    </mc:Choice>
    <mc:Fallback xmlns="">
      <p:transition spd="slow" advTm="62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58BAAC-EAB8-4403-90D3-300F09569146}"/>
              </a:ext>
            </a:extLst>
          </p:cNvPr>
          <p:cNvSpPr>
            <a:spLocks noGrp="1"/>
          </p:cNvSpPr>
          <p:nvPr>
            <p:ph type="title"/>
          </p:nvPr>
        </p:nvSpPr>
        <p:spPr>
          <a:xfrm>
            <a:off x="6684497" y="841377"/>
            <a:ext cx="4745505" cy="1666499"/>
          </a:xfrm>
        </p:spPr>
        <p:txBody>
          <a:bodyPr vert="horz" lIns="91440" tIns="45720" rIns="91440" bIns="45720" rtlCol="0" anchor="b" anchorCtr="0">
            <a:normAutofit/>
          </a:bodyPr>
          <a:lstStyle/>
          <a:p>
            <a:r>
              <a:rPr lang="en-US" sz="4400" kern="1200" dirty="0">
                <a:solidFill>
                  <a:schemeClr val="tx1"/>
                </a:solidFill>
                <a:latin typeface="+mj-lt"/>
                <a:ea typeface="+mj-ea"/>
                <a:cs typeface="+mj-cs"/>
              </a:rPr>
              <a:t>Drivers for New Schools</a:t>
            </a:r>
          </a:p>
        </p:txBody>
      </p:sp>
      <p:grpSp>
        <p:nvGrpSpPr>
          <p:cNvPr id="13" name="Group 12">
            <a:extLst>
              <a:ext uri="{FF2B5EF4-FFF2-40B4-BE49-F238E27FC236}">
                <a16:creationId xmlns:a16="http://schemas.microsoft.com/office/drawing/2014/main" id="{6A15AA18-4B71-46A7-A76C-9CF96DE14F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7874" y="841376"/>
            <a:ext cx="5260976" cy="4707593"/>
            <a:chOff x="6096000" y="841376"/>
            <a:chExt cx="5260976" cy="4707593"/>
          </a:xfrm>
          <a:effectLst>
            <a:outerShdw blurRad="381000" dist="152400" dir="5400000" algn="ctr" rotWithShape="0">
              <a:srgbClr val="000000">
                <a:alpha val="10000"/>
              </a:srgbClr>
            </a:outerShdw>
          </a:effectLst>
        </p:grpSpPr>
        <p:grpSp>
          <p:nvGrpSpPr>
            <p:cNvPr id="14" name="Group 13">
              <a:extLst>
                <a:ext uri="{FF2B5EF4-FFF2-40B4-BE49-F238E27FC236}">
                  <a16:creationId xmlns:a16="http://schemas.microsoft.com/office/drawing/2014/main" id="{34DE4BFB-2B70-4E62-89FD-1D466CCFE2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18" name="Freeform: Shape 17">
                <a:extLst>
                  <a:ext uri="{FF2B5EF4-FFF2-40B4-BE49-F238E27FC236}">
                    <a16:creationId xmlns:a16="http://schemas.microsoft.com/office/drawing/2014/main" id="{464E5BEB-6761-4106-B1D6-D9A6908B4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11FAE02-7EEB-4450-9123-148CC979D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5" name="Group 14">
              <a:extLst>
                <a:ext uri="{FF2B5EF4-FFF2-40B4-BE49-F238E27FC236}">
                  <a16:creationId xmlns:a16="http://schemas.microsoft.com/office/drawing/2014/main" id="{F62FB0BB-9179-4751-A08F-1DBBC8B87E1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6" name="Freeform: Shape 15">
                <a:extLst>
                  <a:ext uri="{FF2B5EF4-FFF2-40B4-BE49-F238E27FC236}">
                    <a16:creationId xmlns:a16="http://schemas.microsoft.com/office/drawing/2014/main" id="{33819F96-CF55-40C3-A784-AC461852C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0578D5C7-AD30-4D50-98FC-F0E0C28CD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6" name="Content Placeholder 5" descr="Map&#10;&#10;Description automatically generated">
            <a:extLst>
              <a:ext uri="{FF2B5EF4-FFF2-40B4-BE49-F238E27FC236}">
                <a16:creationId xmlns:a16="http://schemas.microsoft.com/office/drawing/2014/main" id="{7289710D-06A1-4B52-9CD0-DB05EADDF5B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393002" y="1350833"/>
            <a:ext cx="4030720" cy="3063347"/>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4" name="Text Placeholder 3">
            <a:extLst>
              <a:ext uri="{FF2B5EF4-FFF2-40B4-BE49-F238E27FC236}">
                <a16:creationId xmlns:a16="http://schemas.microsoft.com/office/drawing/2014/main" id="{AC6F9930-EEAC-4A9F-945D-BDE9430C4E9D}"/>
              </a:ext>
            </a:extLst>
          </p:cNvPr>
          <p:cNvSpPr>
            <a:spLocks noGrp="1"/>
          </p:cNvSpPr>
          <p:nvPr>
            <p:ph type="body" sz="half" idx="2"/>
          </p:nvPr>
        </p:nvSpPr>
        <p:spPr>
          <a:xfrm>
            <a:off x="6684495" y="2796988"/>
            <a:ext cx="4745505" cy="3280777"/>
          </a:xfrm>
        </p:spPr>
        <p:txBody>
          <a:bodyPr vert="horz" lIns="91440" tIns="45720" rIns="91440" bIns="45720" rtlCol="0">
            <a:normAutofit lnSpcReduction="10000"/>
          </a:bodyPr>
          <a:lstStyle/>
          <a:p>
            <a:pPr marL="285750" indent="-228600">
              <a:buFont typeface="Arial" panose="020B0604020202020204" pitchFamily="34" charset="0"/>
              <a:buChar char="•"/>
            </a:pPr>
            <a:r>
              <a:rPr lang="en-US" dirty="0"/>
              <a:t>One of the most significant drivers for a new school is the pace of development within the city.</a:t>
            </a:r>
          </a:p>
          <a:p>
            <a:pPr marL="285750" indent="-228600">
              <a:buFont typeface="Arial" panose="020B0604020202020204" pitchFamily="34" charset="0"/>
              <a:buChar char="•"/>
            </a:pPr>
            <a:r>
              <a:rPr lang="en-US" dirty="0"/>
              <a:t>This development influences enrolment growth in the city.</a:t>
            </a:r>
          </a:p>
          <a:p>
            <a:pPr marL="285750" indent="-228600">
              <a:buFont typeface="Arial" panose="020B0604020202020204" pitchFamily="34" charset="0"/>
              <a:buChar char="•"/>
            </a:pPr>
            <a:r>
              <a:rPr lang="en-US" dirty="0"/>
              <a:t>Although there is development in all areas of the city, west Lethbridge has seen significant growth in the last several years.</a:t>
            </a:r>
          </a:p>
          <a:p>
            <a:pPr marL="285750" indent="-228600">
              <a:buFont typeface="Arial" panose="020B0604020202020204" pitchFamily="34" charset="0"/>
              <a:buChar char="•"/>
            </a:pPr>
            <a:r>
              <a:rPr lang="en-US" dirty="0"/>
              <a:t>As the Future Land Use Map as provided by the City of Lethbridge illustrates, west Lethbridge has the most significant area for future growth into the future.</a:t>
            </a:r>
          </a:p>
        </p:txBody>
      </p:sp>
      <p:pic>
        <p:nvPicPr>
          <p:cNvPr id="33" name="Audio 32">
            <a:hlinkClick r:id="" action="ppaction://media"/>
            <a:extLst>
              <a:ext uri="{FF2B5EF4-FFF2-40B4-BE49-F238E27FC236}">
                <a16:creationId xmlns:a16="http://schemas.microsoft.com/office/drawing/2014/main" id="{58A3E115-E7AC-405B-E87D-2AC7FC47076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789645" y="5509627"/>
            <a:ext cx="3048000" cy="1714500"/>
          </a:xfrm>
          <a:prstGeom prst="rect">
            <a:avLst/>
          </a:prstGeom>
        </p:spPr>
      </p:pic>
    </p:spTree>
    <p:extLst>
      <p:ext uri="{BB962C8B-B14F-4D97-AF65-F5344CB8AC3E}">
        <p14:creationId xmlns:p14="http://schemas.microsoft.com/office/powerpoint/2010/main" val="1903309233"/>
      </p:ext>
    </p:extLst>
  </p:cSld>
  <p:clrMapOvr>
    <a:masterClrMapping/>
  </p:clrMapOvr>
  <mc:AlternateContent xmlns:mc="http://schemas.openxmlformats.org/markup-compatibility/2006" xmlns:p14="http://schemas.microsoft.com/office/powerpoint/2010/main">
    <mc:Choice Requires="p14">
      <p:transition spd="slow" p14:dur="2000" advTm="51283"/>
    </mc:Choice>
    <mc:Fallback xmlns="">
      <p:transition spd="slow" advTm="5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41E0-362C-4220-B5C3-457DD688C95D}"/>
              </a:ext>
            </a:extLst>
          </p:cNvPr>
          <p:cNvSpPr>
            <a:spLocks noGrp="1"/>
          </p:cNvSpPr>
          <p:nvPr>
            <p:ph type="title"/>
          </p:nvPr>
        </p:nvSpPr>
        <p:spPr>
          <a:xfrm>
            <a:off x="615696" y="352939"/>
            <a:ext cx="10668000" cy="758952"/>
          </a:xfrm>
        </p:spPr>
        <p:txBody>
          <a:bodyPr/>
          <a:lstStyle/>
          <a:p>
            <a:r>
              <a:rPr lang="en-US" dirty="0"/>
              <a:t>Demographics</a:t>
            </a:r>
          </a:p>
        </p:txBody>
      </p:sp>
      <p:pic>
        <p:nvPicPr>
          <p:cNvPr id="4" name="Picture 3">
            <a:extLst>
              <a:ext uri="{FF2B5EF4-FFF2-40B4-BE49-F238E27FC236}">
                <a16:creationId xmlns:a16="http://schemas.microsoft.com/office/drawing/2014/main" id="{0618FB30-B248-0E6B-4DA3-6F96703B0F57}"/>
              </a:ext>
            </a:extLst>
          </p:cNvPr>
          <p:cNvPicPr>
            <a:picLocks noChangeAspect="1"/>
          </p:cNvPicPr>
          <p:nvPr/>
        </p:nvPicPr>
        <p:blipFill>
          <a:blip r:embed="rId4"/>
          <a:stretch>
            <a:fillRect/>
          </a:stretch>
        </p:blipFill>
        <p:spPr>
          <a:xfrm>
            <a:off x="1952887" y="1252736"/>
            <a:ext cx="8286225" cy="3557693"/>
          </a:xfrm>
          <a:prstGeom prst="rect">
            <a:avLst/>
          </a:prstGeom>
          <a:ln w="63500" cmpd="thickThin">
            <a:solidFill>
              <a:srgbClr val="92D050"/>
            </a:solidFill>
          </a:ln>
        </p:spPr>
      </p:pic>
      <p:sp>
        <p:nvSpPr>
          <p:cNvPr id="16" name="TextBox 15">
            <a:extLst>
              <a:ext uri="{FF2B5EF4-FFF2-40B4-BE49-F238E27FC236}">
                <a16:creationId xmlns:a16="http://schemas.microsoft.com/office/drawing/2014/main" id="{51EBA840-FA06-6393-6978-D9C167C289CB}"/>
              </a:ext>
            </a:extLst>
          </p:cNvPr>
          <p:cNvSpPr txBox="1"/>
          <p:nvPr/>
        </p:nvSpPr>
        <p:spPr>
          <a:xfrm>
            <a:off x="457200" y="4951274"/>
            <a:ext cx="11277600" cy="1754326"/>
          </a:xfrm>
          <a:prstGeom prst="rect">
            <a:avLst/>
          </a:prstGeom>
          <a:noFill/>
        </p:spPr>
        <p:txBody>
          <a:bodyPr wrap="square">
            <a:spAutoFit/>
          </a:bodyPr>
          <a:lstStyle/>
          <a:p>
            <a:pPr algn="l"/>
            <a:r>
              <a:rPr lang="en-US" b="0" i="0" u="none" strike="noStrike" baseline="0" dirty="0">
                <a:latin typeface="CerebriSans-Regular"/>
              </a:rPr>
              <a:t>The enrolment projections are on the conservative side due to unknown impacts of migration and housing developments given the current economic climate. However as per </a:t>
            </a:r>
            <a:r>
              <a:rPr lang="en-US" b="0" i="1" u="none" strike="noStrike" baseline="0" dirty="0">
                <a:latin typeface="CerebriSans-Italic"/>
              </a:rPr>
              <a:t>Statistics Canada, Canadian Municipal Area (CMA) population counts </a:t>
            </a:r>
            <a:r>
              <a:rPr lang="en-US" b="0" i="0" u="none" strike="noStrike" baseline="0" dirty="0">
                <a:latin typeface="CerebriSans-Regular"/>
              </a:rPr>
              <a:t>as of July 2022, reported that the CMA for the Lethbridge region is </a:t>
            </a:r>
            <a:r>
              <a:rPr lang="en-US" b="1" i="0" u="none" strike="noStrike" baseline="0" dirty="0">
                <a:latin typeface="CerebriSans-Bold"/>
              </a:rPr>
              <a:t>133,064 </a:t>
            </a:r>
            <a:r>
              <a:rPr lang="en-US" b="0" i="0" u="none" strike="noStrike" baseline="0" dirty="0">
                <a:latin typeface="CerebriSans-Regular"/>
              </a:rPr>
              <a:t>which is an increase of </a:t>
            </a:r>
            <a:r>
              <a:rPr lang="en-US" b="1" i="0" u="none" strike="noStrike" baseline="0" dirty="0">
                <a:latin typeface="CerebriSans-Bold"/>
              </a:rPr>
              <a:t>2976 </a:t>
            </a:r>
            <a:r>
              <a:rPr lang="en-US" b="0" i="0" u="none" strike="noStrike" baseline="0" dirty="0">
                <a:latin typeface="CerebriSans-Regular"/>
              </a:rPr>
              <a:t>or </a:t>
            </a:r>
            <a:r>
              <a:rPr lang="en-US" b="1" i="0" u="none" strike="noStrike" baseline="0" dirty="0">
                <a:latin typeface="CerebriSans-Bold"/>
              </a:rPr>
              <a:t>2.3% </a:t>
            </a:r>
            <a:r>
              <a:rPr lang="en-US" b="0" i="0" u="none" strike="noStrike" baseline="0" dirty="0">
                <a:latin typeface="CerebriSans-Regular"/>
              </a:rPr>
              <a:t>from the prior year. With the economic development that has been occurring in Lethbridge and the latest CMA population growth data, it is anticipated that the potential enrolment growth could be greater than what is projected in this capital plan.</a:t>
            </a:r>
            <a:endParaRPr lang="en-US" dirty="0"/>
          </a:p>
        </p:txBody>
      </p:sp>
      <p:pic>
        <p:nvPicPr>
          <p:cNvPr id="23" name="Audio 22">
            <a:hlinkClick r:id="" action="ppaction://media"/>
            <a:extLst>
              <a:ext uri="{FF2B5EF4-FFF2-40B4-BE49-F238E27FC236}">
                <a16:creationId xmlns:a16="http://schemas.microsoft.com/office/drawing/2014/main" id="{EDB0484B-B870-5846-3B15-F348C1F53D5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98598846"/>
      </p:ext>
    </p:extLst>
  </p:cSld>
  <p:clrMapOvr>
    <a:masterClrMapping/>
  </p:clrMapOvr>
  <mc:AlternateContent xmlns:mc="http://schemas.openxmlformats.org/markup-compatibility/2006" xmlns:p14="http://schemas.microsoft.com/office/powerpoint/2010/main">
    <mc:Choice Requires="p14">
      <p:transition spd="slow" p14:dur="2000" advTm="82123"/>
    </mc:Choice>
    <mc:Fallback xmlns="">
      <p:transition spd="slow" advTm="82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5DB0E-3BBF-0104-78C1-F5E8D07CE338}"/>
              </a:ext>
            </a:extLst>
          </p:cNvPr>
          <p:cNvSpPr>
            <a:spLocks noGrp="1"/>
          </p:cNvSpPr>
          <p:nvPr>
            <p:ph type="title"/>
          </p:nvPr>
        </p:nvSpPr>
        <p:spPr>
          <a:xfrm>
            <a:off x="311834" y="170489"/>
            <a:ext cx="10668000" cy="758952"/>
          </a:xfrm>
        </p:spPr>
        <p:txBody>
          <a:bodyPr/>
          <a:lstStyle/>
          <a:p>
            <a:r>
              <a:rPr lang="en-US" dirty="0"/>
              <a:t>Demographics</a:t>
            </a:r>
          </a:p>
        </p:txBody>
      </p:sp>
      <p:pic>
        <p:nvPicPr>
          <p:cNvPr id="9" name="Content Placeholder 8">
            <a:extLst>
              <a:ext uri="{FF2B5EF4-FFF2-40B4-BE49-F238E27FC236}">
                <a16:creationId xmlns:a16="http://schemas.microsoft.com/office/drawing/2014/main" id="{C2438B77-FCCC-5108-B4A2-1DB10A5FFAB7}"/>
              </a:ext>
            </a:extLst>
          </p:cNvPr>
          <p:cNvPicPr>
            <a:picLocks noGrp="1" noChangeAspect="1"/>
          </p:cNvPicPr>
          <p:nvPr>
            <p:ph sz="half" idx="2"/>
          </p:nvPr>
        </p:nvPicPr>
        <p:blipFill>
          <a:blip r:embed="rId4"/>
          <a:stretch>
            <a:fillRect/>
          </a:stretch>
        </p:blipFill>
        <p:spPr>
          <a:xfrm>
            <a:off x="311834" y="1084509"/>
            <a:ext cx="11515731" cy="5337826"/>
          </a:xfrm>
          <a:prstGeom prst="rect">
            <a:avLst/>
          </a:prstGeom>
        </p:spPr>
      </p:pic>
      <p:pic>
        <p:nvPicPr>
          <p:cNvPr id="12" name="Picture 11" descr="Students running into school">
            <a:extLst>
              <a:ext uri="{FF2B5EF4-FFF2-40B4-BE49-F238E27FC236}">
                <a16:creationId xmlns:a16="http://schemas.microsoft.com/office/drawing/2014/main" id="{E1F944AA-198F-52A0-1A3E-CCE9DC9A6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49" y="2246244"/>
            <a:ext cx="2588757" cy="1725838"/>
          </a:xfrm>
          <a:prstGeom prst="rect">
            <a:avLst/>
          </a:prstGeom>
        </p:spPr>
      </p:pic>
      <p:pic>
        <p:nvPicPr>
          <p:cNvPr id="13" name="Audio 12">
            <a:hlinkClick r:id="" action="ppaction://media"/>
            <a:extLst>
              <a:ext uri="{FF2B5EF4-FFF2-40B4-BE49-F238E27FC236}">
                <a16:creationId xmlns:a16="http://schemas.microsoft.com/office/drawing/2014/main" id="{2F916397-8EA4-C14D-9BD2-81C0ABEE8F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56058519"/>
      </p:ext>
    </p:extLst>
  </p:cSld>
  <p:clrMapOvr>
    <a:masterClrMapping/>
  </p:clrMapOvr>
  <mc:AlternateContent xmlns:mc="http://schemas.openxmlformats.org/markup-compatibility/2006" xmlns:p14="http://schemas.microsoft.com/office/powerpoint/2010/main">
    <mc:Choice Requires="p14">
      <p:transition spd="slow" p14:dur="2000" advTm="36227"/>
    </mc:Choice>
    <mc:Fallback xmlns="">
      <p:transition spd="slow" advTm="36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012271-422D-4490-98EC-202CEE16BF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26266" y="434113"/>
            <a:ext cx="9739468" cy="5989773"/>
          </a:xfrm>
          <a:prstGeom prst="rect">
            <a:avLst/>
          </a:prstGeom>
          <a:ln w="228600" cap="sq" cmpd="thickThin">
            <a:solidFill>
              <a:srgbClr val="92D050"/>
            </a:solidFill>
            <a:prstDash val="solid"/>
            <a:miter lim="800000"/>
          </a:ln>
          <a:effectLst>
            <a:innerShdw blurRad="76200">
              <a:srgbClr val="000000"/>
            </a:innerShdw>
          </a:effectLst>
        </p:spPr>
      </p:pic>
      <p:pic>
        <p:nvPicPr>
          <p:cNvPr id="6" name="Audio 5">
            <a:hlinkClick r:id="" action="ppaction://media"/>
            <a:extLst>
              <a:ext uri="{FF2B5EF4-FFF2-40B4-BE49-F238E27FC236}">
                <a16:creationId xmlns:a16="http://schemas.microsoft.com/office/drawing/2014/main" id="{3A9F16F5-AFC5-6454-DB42-B354F0EFD0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5210177"/>
      </p:ext>
    </p:extLst>
  </p:cSld>
  <p:clrMapOvr>
    <a:masterClrMapping/>
  </p:clrMapOvr>
  <mc:AlternateContent xmlns:mc="http://schemas.openxmlformats.org/markup-compatibility/2006" xmlns:p14="http://schemas.microsoft.com/office/powerpoint/2010/main">
    <mc:Choice Requires="p14">
      <p:transition spd="slow" p14:dur="2000" advTm="41226"/>
    </mc:Choice>
    <mc:Fallback xmlns="">
      <p:transition spd="slow" advTm="41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3BE49D6-BD6C-4278-A066-F2A71CEB6A06}"/>
              </a:ext>
            </a:extLst>
          </p:cNvPr>
          <p:cNvGraphicFramePr>
            <a:graphicFrameLocks noGrp="1"/>
          </p:cNvGraphicFramePr>
          <p:nvPr>
            <p:extLst>
              <p:ext uri="{D42A27DB-BD31-4B8C-83A1-F6EECF244321}">
                <p14:modId xmlns:p14="http://schemas.microsoft.com/office/powerpoint/2010/main" val="2305643579"/>
              </p:ext>
            </p:extLst>
          </p:nvPr>
        </p:nvGraphicFramePr>
        <p:xfrm>
          <a:off x="951721" y="1333231"/>
          <a:ext cx="9931053" cy="5394960"/>
        </p:xfrm>
        <a:graphic>
          <a:graphicData uri="http://schemas.openxmlformats.org/drawingml/2006/table">
            <a:tbl>
              <a:tblPr firstRow="1" bandRow="1">
                <a:tableStyleId>{5C22544A-7EE6-4342-B048-85BDC9FD1C3A}</a:tableStyleId>
              </a:tblPr>
              <a:tblGrid>
                <a:gridCol w="2104518">
                  <a:extLst>
                    <a:ext uri="{9D8B030D-6E8A-4147-A177-3AD203B41FA5}">
                      <a16:colId xmlns:a16="http://schemas.microsoft.com/office/drawing/2014/main" val="1936023044"/>
                    </a:ext>
                  </a:extLst>
                </a:gridCol>
                <a:gridCol w="1789801">
                  <a:extLst>
                    <a:ext uri="{9D8B030D-6E8A-4147-A177-3AD203B41FA5}">
                      <a16:colId xmlns:a16="http://schemas.microsoft.com/office/drawing/2014/main" val="2040000695"/>
                    </a:ext>
                  </a:extLst>
                </a:gridCol>
                <a:gridCol w="2327735">
                  <a:extLst>
                    <a:ext uri="{9D8B030D-6E8A-4147-A177-3AD203B41FA5}">
                      <a16:colId xmlns:a16="http://schemas.microsoft.com/office/drawing/2014/main" val="1450531381"/>
                    </a:ext>
                  </a:extLst>
                </a:gridCol>
                <a:gridCol w="1884915">
                  <a:extLst>
                    <a:ext uri="{9D8B030D-6E8A-4147-A177-3AD203B41FA5}">
                      <a16:colId xmlns:a16="http://schemas.microsoft.com/office/drawing/2014/main" val="3676290943"/>
                    </a:ext>
                  </a:extLst>
                </a:gridCol>
                <a:gridCol w="1824084">
                  <a:extLst>
                    <a:ext uri="{9D8B030D-6E8A-4147-A177-3AD203B41FA5}">
                      <a16:colId xmlns:a16="http://schemas.microsoft.com/office/drawing/2014/main" val="2915958361"/>
                    </a:ext>
                  </a:extLst>
                </a:gridCol>
              </a:tblGrid>
              <a:tr h="1113480">
                <a:tc>
                  <a:txBody>
                    <a:bodyPr/>
                    <a:lstStyle/>
                    <a:p>
                      <a:pPr algn="ctr"/>
                      <a:r>
                        <a:rPr lang="en-US" dirty="0"/>
                        <a:t>School</a:t>
                      </a:r>
                    </a:p>
                  </a:txBody>
                  <a:tcPr/>
                </a:tc>
                <a:tc>
                  <a:txBody>
                    <a:bodyPr/>
                    <a:lstStyle/>
                    <a:p>
                      <a:pPr algn="ctr"/>
                      <a:r>
                        <a:rPr lang="en-US" dirty="0"/>
                        <a:t>First Year Requested in Capital Plan</a:t>
                      </a:r>
                    </a:p>
                  </a:txBody>
                  <a:tcPr/>
                </a:tc>
                <a:tc>
                  <a:txBody>
                    <a:bodyPr/>
                    <a:lstStyle/>
                    <a:p>
                      <a:pPr algn="ctr"/>
                      <a:r>
                        <a:rPr lang="en-US" dirty="0"/>
                        <a:t>Year Approved</a:t>
                      </a:r>
                    </a:p>
                  </a:txBody>
                  <a:tcPr/>
                </a:tc>
                <a:tc>
                  <a:txBody>
                    <a:bodyPr/>
                    <a:lstStyle/>
                    <a:p>
                      <a:pPr algn="ctr"/>
                      <a:r>
                        <a:rPr lang="en-US" dirty="0"/>
                        <a:t>Opening Capacity</a:t>
                      </a:r>
                    </a:p>
                  </a:txBody>
                  <a:tcPr/>
                </a:tc>
                <a:tc>
                  <a:txBody>
                    <a:bodyPr/>
                    <a:lstStyle/>
                    <a:p>
                      <a:pPr algn="ctr"/>
                      <a:r>
                        <a:rPr lang="en-US" dirty="0"/>
                        <a:t>Opened</a:t>
                      </a:r>
                    </a:p>
                  </a:txBody>
                  <a:tcPr/>
                </a:tc>
                <a:extLst>
                  <a:ext uri="{0D108BD9-81ED-4DB2-BD59-A6C34878D82A}">
                    <a16:rowId xmlns:a16="http://schemas.microsoft.com/office/drawing/2014/main" val="689408087"/>
                  </a:ext>
                </a:extLst>
              </a:tr>
              <a:tr h="599566">
                <a:tc>
                  <a:txBody>
                    <a:bodyPr/>
                    <a:lstStyle/>
                    <a:p>
                      <a:r>
                        <a:rPr lang="en-US" dirty="0"/>
                        <a:t>Coalbanks Elementary</a:t>
                      </a:r>
                    </a:p>
                  </a:txBody>
                  <a:tcPr/>
                </a:tc>
                <a:tc>
                  <a:txBody>
                    <a:bodyPr/>
                    <a:lstStyle/>
                    <a:p>
                      <a:r>
                        <a:rPr lang="en-US" dirty="0"/>
                        <a:t>2006</a:t>
                      </a:r>
                    </a:p>
                  </a:txBody>
                  <a:tcPr/>
                </a:tc>
                <a:tc>
                  <a:txBody>
                    <a:bodyPr/>
                    <a:lstStyle/>
                    <a:p>
                      <a:r>
                        <a:rPr lang="en-US" dirty="0"/>
                        <a:t>2014</a:t>
                      </a:r>
                    </a:p>
                  </a:txBody>
                  <a:tcPr/>
                </a:tc>
                <a:tc>
                  <a:txBody>
                    <a:bodyPr/>
                    <a:lstStyle/>
                    <a:p>
                      <a:r>
                        <a:rPr lang="en-US" dirty="0"/>
                        <a:t>500 students</a:t>
                      </a:r>
                    </a:p>
                  </a:txBody>
                  <a:tcPr/>
                </a:tc>
                <a:tc>
                  <a:txBody>
                    <a:bodyPr/>
                    <a:lstStyle/>
                    <a:p>
                      <a:r>
                        <a:rPr lang="en-US" dirty="0"/>
                        <a:t>August 2017</a:t>
                      </a:r>
                    </a:p>
                  </a:txBody>
                  <a:tcPr/>
                </a:tc>
                <a:extLst>
                  <a:ext uri="{0D108BD9-81ED-4DB2-BD59-A6C34878D82A}">
                    <a16:rowId xmlns:a16="http://schemas.microsoft.com/office/drawing/2014/main" val="1389160598"/>
                  </a:ext>
                </a:extLst>
              </a:tr>
              <a:tr h="856523">
                <a:tc>
                  <a:txBody>
                    <a:bodyPr/>
                    <a:lstStyle/>
                    <a:p>
                      <a:r>
                        <a:rPr lang="en-US" dirty="0"/>
                        <a:t>Senator Joyce Fairbairn Middle School</a:t>
                      </a:r>
                    </a:p>
                  </a:txBody>
                  <a:tcPr/>
                </a:tc>
                <a:tc>
                  <a:txBody>
                    <a:bodyPr/>
                    <a:lstStyle/>
                    <a:p>
                      <a:r>
                        <a:rPr lang="en-US" dirty="0"/>
                        <a:t>2008</a:t>
                      </a:r>
                    </a:p>
                  </a:txBody>
                  <a:tcPr/>
                </a:tc>
                <a:tc>
                  <a:txBody>
                    <a:bodyPr/>
                    <a:lstStyle/>
                    <a:p>
                      <a:r>
                        <a:rPr lang="en-US" dirty="0"/>
                        <a:t>2015</a:t>
                      </a:r>
                    </a:p>
                  </a:txBody>
                  <a:tcPr/>
                </a:tc>
                <a:tc>
                  <a:txBody>
                    <a:bodyPr/>
                    <a:lstStyle/>
                    <a:p>
                      <a:r>
                        <a:rPr lang="en-US" dirty="0"/>
                        <a:t>799 students</a:t>
                      </a:r>
                    </a:p>
                  </a:txBody>
                  <a:tcPr/>
                </a:tc>
                <a:tc>
                  <a:txBody>
                    <a:bodyPr/>
                    <a:lstStyle/>
                    <a:p>
                      <a:r>
                        <a:rPr lang="en-US" dirty="0"/>
                        <a:t>August 2018</a:t>
                      </a:r>
                    </a:p>
                  </a:txBody>
                  <a:tcPr/>
                </a:tc>
                <a:extLst>
                  <a:ext uri="{0D108BD9-81ED-4DB2-BD59-A6C34878D82A}">
                    <a16:rowId xmlns:a16="http://schemas.microsoft.com/office/drawing/2014/main" val="937872689"/>
                  </a:ext>
                </a:extLst>
              </a:tr>
              <a:tr h="1113480">
                <a:tc>
                  <a:txBody>
                    <a:bodyPr/>
                    <a:lstStyle/>
                    <a:p>
                      <a:r>
                        <a:rPr lang="en-US" dirty="0"/>
                        <a:t>Dr. Robert Plaxton Elementary School</a:t>
                      </a:r>
                    </a:p>
                  </a:txBody>
                  <a:tcPr/>
                </a:tc>
                <a:tc>
                  <a:txBody>
                    <a:bodyPr/>
                    <a:lstStyle/>
                    <a:p>
                      <a:r>
                        <a:rPr lang="en-US" dirty="0"/>
                        <a:t>2008</a:t>
                      </a:r>
                    </a:p>
                  </a:txBody>
                  <a:tcPr/>
                </a:tc>
                <a:tc>
                  <a:txBody>
                    <a:bodyPr/>
                    <a:lstStyle/>
                    <a:p>
                      <a:r>
                        <a:rPr lang="en-US" dirty="0"/>
                        <a:t>2017 -Planning </a:t>
                      </a:r>
                    </a:p>
                    <a:p>
                      <a:r>
                        <a:rPr lang="en-US" dirty="0"/>
                        <a:t>2018-Construction</a:t>
                      </a:r>
                    </a:p>
                  </a:txBody>
                  <a:tcPr/>
                </a:tc>
                <a:tc>
                  <a:txBody>
                    <a:bodyPr/>
                    <a:lstStyle/>
                    <a:p>
                      <a:r>
                        <a:rPr lang="en-US" dirty="0"/>
                        <a:t>600 students</a:t>
                      </a:r>
                    </a:p>
                  </a:txBody>
                  <a:tcPr/>
                </a:tc>
                <a:tc>
                  <a:txBody>
                    <a:bodyPr/>
                    <a:lstStyle/>
                    <a:p>
                      <a:r>
                        <a:rPr lang="en-US" dirty="0"/>
                        <a:t> August 2021</a:t>
                      </a:r>
                    </a:p>
                  </a:txBody>
                  <a:tcPr/>
                </a:tc>
                <a:extLst>
                  <a:ext uri="{0D108BD9-81ED-4DB2-BD59-A6C34878D82A}">
                    <a16:rowId xmlns:a16="http://schemas.microsoft.com/office/drawing/2014/main" val="2127526763"/>
                  </a:ext>
                </a:extLst>
              </a:tr>
              <a:tr h="1370436">
                <a:tc>
                  <a:txBody>
                    <a:bodyPr/>
                    <a:lstStyle/>
                    <a:p>
                      <a:r>
                        <a:rPr lang="en-US" dirty="0"/>
                        <a:t>West Lethbridge Elementary School in Garry Station</a:t>
                      </a:r>
                    </a:p>
                  </a:txBody>
                  <a:tcPr/>
                </a:tc>
                <a:tc>
                  <a:txBody>
                    <a:bodyPr/>
                    <a:lstStyle/>
                    <a:p>
                      <a:r>
                        <a:rPr lang="en-US" dirty="0"/>
                        <a:t>2008</a:t>
                      </a:r>
                    </a:p>
                  </a:txBody>
                  <a:tcPr/>
                </a:tc>
                <a:tc>
                  <a:txBody>
                    <a:bodyPr/>
                    <a:lstStyle/>
                    <a:p>
                      <a:r>
                        <a:rPr lang="en-US" dirty="0"/>
                        <a:t>2021</a:t>
                      </a:r>
                    </a:p>
                  </a:txBody>
                  <a:tcPr/>
                </a:tc>
                <a:tc>
                  <a:txBody>
                    <a:bodyPr/>
                    <a:lstStyle/>
                    <a:p>
                      <a:r>
                        <a:rPr lang="en-US" dirty="0"/>
                        <a:t>610 with approval for 12 modulars to 900 students</a:t>
                      </a:r>
                    </a:p>
                  </a:txBody>
                  <a:tcPr/>
                </a:tc>
                <a:tc>
                  <a:txBody>
                    <a:bodyPr/>
                    <a:lstStyle/>
                    <a:p>
                      <a:r>
                        <a:rPr lang="en-US" dirty="0"/>
                        <a:t>Scheduled for Sept 2025</a:t>
                      </a:r>
                    </a:p>
                  </a:txBody>
                  <a:tcPr/>
                </a:tc>
                <a:extLst>
                  <a:ext uri="{0D108BD9-81ED-4DB2-BD59-A6C34878D82A}">
                    <a16:rowId xmlns:a16="http://schemas.microsoft.com/office/drawing/2014/main" val="3512615990"/>
                  </a:ext>
                </a:extLst>
              </a:tr>
            </a:tbl>
          </a:graphicData>
        </a:graphic>
      </p:graphicFrame>
      <p:sp>
        <p:nvSpPr>
          <p:cNvPr id="3" name="Title 2">
            <a:extLst>
              <a:ext uri="{FF2B5EF4-FFF2-40B4-BE49-F238E27FC236}">
                <a16:creationId xmlns:a16="http://schemas.microsoft.com/office/drawing/2014/main" id="{23046AC3-B64B-4250-BCC2-6E4582E99D9D}"/>
              </a:ext>
            </a:extLst>
          </p:cNvPr>
          <p:cNvSpPr>
            <a:spLocks noGrp="1"/>
          </p:cNvSpPr>
          <p:nvPr>
            <p:ph type="title"/>
          </p:nvPr>
        </p:nvSpPr>
        <p:spPr>
          <a:xfrm>
            <a:off x="584975" y="411058"/>
            <a:ext cx="9144000" cy="1263649"/>
          </a:xfrm>
        </p:spPr>
        <p:txBody>
          <a:bodyPr/>
          <a:lstStyle/>
          <a:p>
            <a:r>
              <a:rPr lang="en-US" dirty="0"/>
              <a:t>Recent New School Builds</a:t>
            </a:r>
          </a:p>
        </p:txBody>
      </p:sp>
      <p:pic>
        <p:nvPicPr>
          <p:cNvPr id="9" name="Picture 8" descr="A picture containing text, sign, graffiti, painted&#10;&#10;Description automatically generated">
            <a:extLst>
              <a:ext uri="{FF2B5EF4-FFF2-40B4-BE49-F238E27FC236}">
                <a16:creationId xmlns:a16="http://schemas.microsoft.com/office/drawing/2014/main" id="{56993770-37C1-46D7-A2F8-B3296666C6C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560699" y="315548"/>
            <a:ext cx="1359159" cy="1359159"/>
          </a:xfrm>
          <a:prstGeom prst="rect">
            <a:avLst/>
          </a:prstGeom>
        </p:spPr>
      </p:pic>
      <p:sp>
        <p:nvSpPr>
          <p:cNvPr id="10" name="TextBox 9">
            <a:extLst>
              <a:ext uri="{FF2B5EF4-FFF2-40B4-BE49-F238E27FC236}">
                <a16:creationId xmlns:a16="http://schemas.microsoft.com/office/drawing/2014/main" id="{CA0832EA-6A92-4CA4-B409-929B69B9CE9C}"/>
              </a:ext>
            </a:extLst>
          </p:cNvPr>
          <p:cNvSpPr txBox="1"/>
          <p:nvPr/>
        </p:nvSpPr>
        <p:spPr>
          <a:xfrm>
            <a:off x="10957292" y="1674707"/>
            <a:ext cx="962566" cy="923330"/>
          </a:xfrm>
          <a:prstGeom prst="rect">
            <a:avLst/>
          </a:prstGeom>
          <a:noFill/>
        </p:spPr>
        <p:txBody>
          <a:bodyPr wrap="square" rtlCol="0">
            <a:spAutoFit/>
          </a:bodyPr>
          <a:lstStyle/>
          <a:p>
            <a:r>
              <a:rPr lang="en-US" sz="900" dirty="0">
                <a:hlinkClick r:id="rId5" tooltip="https://momworksitout.com/2016/02/15/if-you-dont-succeed/"/>
              </a:rPr>
              <a:t>This Photo</a:t>
            </a:r>
            <a:r>
              <a:rPr lang="en-US" sz="900" dirty="0"/>
              <a:t> by Unknown Author is licensed under </a:t>
            </a:r>
            <a:r>
              <a:rPr lang="en-US" sz="900" dirty="0">
                <a:hlinkClick r:id="rId6" tooltip="https://creativecommons.org/licenses/by-nc-nd/3.0/"/>
              </a:rPr>
              <a:t>CC BY-NC-ND</a:t>
            </a:r>
            <a:endParaRPr lang="en-US" sz="900" dirty="0"/>
          </a:p>
        </p:txBody>
      </p:sp>
      <p:pic>
        <p:nvPicPr>
          <p:cNvPr id="12" name="Audio 11">
            <a:hlinkClick r:id="" action="ppaction://media"/>
            <a:extLst>
              <a:ext uri="{FF2B5EF4-FFF2-40B4-BE49-F238E27FC236}">
                <a16:creationId xmlns:a16="http://schemas.microsoft.com/office/drawing/2014/main" id="{22B98F80-6F0D-215E-3763-AE9A6F29D76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54247621"/>
      </p:ext>
    </p:extLst>
  </p:cSld>
  <p:clrMapOvr>
    <a:masterClrMapping/>
  </p:clrMapOvr>
  <mc:AlternateContent xmlns:mc="http://schemas.openxmlformats.org/markup-compatibility/2006" xmlns:p14="http://schemas.microsoft.com/office/powerpoint/2010/main">
    <mc:Choice Requires="p14">
      <p:transition spd="slow" p14:dur="2000" advTm="60493"/>
    </mc:Choice>
    <mc:Fallback xmlns="">
      <p:transition spd="slow" advTm="60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TornVTI">
  <a:themeElements>
    <a:clrScheme name="Custom 1">
      <a:dk1>
        <a:sysClr val="windowText" lastClr="000000"/>
      </a:dk1>
      <a:lt1>
        <a:sysClr val="window" lastClr="FFFFFF"/>
      </a:lt1>
      <a:dk2>
        <a:srgbClr val="131523"/>
      </a:dk2>
      <a:lt2>
        <a:srgbClr val="E7E6E6"/>
      </a:lt2>
      <a:accent1>
        <a:srgbClr val="3FB96C"/>
      </a:accent1>
      <a:accent2>
        <a:srgbClr val="699EFA"/>
      </a:accent2>
      <a:accent3>
        <a:srgbClr val="8039C1"/>
      </a:accent3>
      <a:accent4>
        <a:srgbClr val="D1971A"/>
      </a:accent4>
      <a:accent5>
        <a:srgbClr val="E62B59"/>
      </a:accent5>
      <a:accent6>
        <a:srgbClr val="9CA2AB"/>
      </a:accent6>
      <a:hlink>
        <a:srgbClr val="FFFFFF"/>
      </a:hlink>
      <a:folHlink>
        <a:srgbClr val="57618E"/>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482</TotalTime>
  <Words>900</Words>
  <Application>Microsoft Office PowerPoint</Application>
  <PresentationFormat>Widescreen</PresentationFormat>
  <Paragraphs>89</Paragraphs>
  <Slides>17</Slides>
  <Notes>0</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CerebriSans-Bold</vt:lpstr>
      <vt:lpstr>CerebriSans-Italic</vt:lpstr>
      <vt:lpstr>CerebriSans-Regular</vt:lpstr>
      <vt:lpstr>Verdana Pro</vt:lpstr>
      <vt:lpstr>Verdana Pro Cond SemiBold</vt:lpstr>
      <vt:lpstr>Wingdings</vt:lpstr>
      <vt:lpstr>TornVTI</vt:lpstr>
      <vt:lpstr>PowerPoint Presentation</vt:lpstr>
      <vt:lpstr>PowerPoint Presentation</vt:lpstr>
      <vt:lpstr>Requirement for a Capital Plan</vt:lpstr>
      <vt:lpstr>Our Facilities</vt:lpstr>
      <vt:lpstr>Drivers for New Schools</vt:lpstr>
      <vt:lpstr>Demographics</vt:lpstr>
      <vt:lpstr>Demographics</vt:lpstr>
      <vt:lpstr>PowerPoint Presentation</vt:lpstr>
      <vt:lpstr>Recent New School Builds</vt:lpstr>
      <vt:lpstr>The Path to Project Funding</vt:lpstr>
      <vt:lpstr>New K-5 Elementary School Request</vt:lpstr>
      <vt:lpstr>Planning Funds Request</vt:lpstr>
      <vt:lpstr>PowerPoint Presentation</vt:lpstr>
      <vt:lpstr>School Modernization</vt:lpstr>
      <vt:lpstr>PowerPoint Presentation</vt:lpstr>
      <vt:lpstr>PowerPoint Presentation</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Lee</dc:creator>
  <cp:lastModifiedBy>Christine Lee</cp:lastModifiedBy>
  <cp:revision>14</cp:revision>
  <cp:lastPrinted>2023-03-06T14:29:24Z</cp:lastPrinted>
  <dcterms:created xsi:type="dcterms:W3CDTF">2022-03-09T14:26:47Z</dcterms:created>
  <dcterms:modified xsi:type="dcterms:W3CDTF">2023-03-29T13:16:52Z</dcterms:modified>
</cp:coreProperties>
</file>