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8" r:id="rId5"/>
    <p:sldId id="310" r:id="rId6"/>
    <p:sldId id="320" r:id="rId7"/>
    <p:sldId id="321" r:id="rId8"/>
    <p:sldId id="323" r:id="rId9"/>
    <p:sldId id="311" r:id="rId10"/>
    <p:sldId id="312" r:id="rId11"/>
    <p:sldId id="313" r:id="rId12"/>
    <p:sldId id="314" r:id="rId13"/>
    <p:sldId id="316" r:id="rId14"/>
    <p:sldId id="317" r:id="rId15"/>
    <p:sldId id="318" r:id="rId16"/>
    <p:sldId id="319"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yl Gilmore" initials="CG" lastIdx="1" clrIdx="0">
    <p:extLst>
      <p:ext uri="{19B8F6BF-5375-455C-9EA6-DF929625EA0E}">
        <p15:presenceInfo xmlns:p15="http://schemas.microsoft.com/office/powerpoint/2012/main" userId="S::Cheryl.Gilmore@lethsd.ab.ca::71081fcd-d166-4a70-9ec6-b13e684b30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163568-1AE7-4326-A469-7722E290BBF6}" v="36" dt="2021-05-03T04:57:14.7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8" d="100"/>
          <a:sy n="88" d="100"/>
        </p:scale>
        <p:origin x="10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6DFA04-31EF-49B6-AFAE-2287858E0303}"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9B50AE85-DEA1-41F3-9C2C-24A18069C473}">
      <dgm:prSet/>
      <dgm:spPr/>
      <dgm:t>
        <a:bodyPr/>
        <a:lstStyle/>
        <a:p>
          <a:r>
            <a:rPr lang="en-US" dirty="0"/>
            <a:t>2010</a:t>
          </a:r>
        </a:p>
      </dgm:t>
    </dgm:pt>
    <dgm:pt modelId="{20A9B789-9B22-478C-970C-71496754809B}" type="parTrans" cxnId="{A4CE7A9B-B015-4E32-A86C-C3A08970D2FB}">
      <dgm:prSet/>
      <dgm:spPr/>
      <dgm:t>
        <a:bodyPr/>
        <a:lstStyle/>
        <a:p>
          <a:pPr algn="l"/>
          <a:endParaRPr lang="en-US"/>
        </a:p>
      </dgm:t>
    </dgm:pt>
    <dgm:pt modelId="{12A4AEA8-BC1D-4ADD-8236-A533A455F22E}" type="sibTrans" cxnId="{A4CE7A9B-B015-4E32-A86C-C3A08970D2FB}">
      <dgm:prSet/>
      <dgm:spPr/>
      <dgm:t>
        <a:bodyPr/>
        <a:lstStyle/>
        <a:p>
          <a:endParaRPr lang="en-US"/>
        </a:p>
      </dgm:t>
    </dgm:pt>
    <dgm:pt modelId="{82968BA3-DFCC-4B51-ABB1-F1F4791698B0}">
      <dgm:prSet/>
      <dgm:spPr>
        <a:solidFill>
          <a:schemeClr val="accent5">
            <a:lumMod val="40000"/>
            <a:lumOff val="60000"/>
          </a:schemeClr>
        </a:solidFill>
      </dgm:spPr>
      <dgm:t>
        <a:bodyPr/>
        <a:lstStyle/>
        <a:p>
          <a:r>
            <a:rPr lang="en-US" dirty="0"/>
            <a:t>Inspiring Education </a:t>
          </a:r>
        </a:p>
        <a:p>
          <a:r>
            <a:rPr lang="en-US" dirty="0"/>
            <a:t>Minister Hancock (PC)</a:t>
          </a:r>
        </a:p>
        <a:p>
          <a:r>
            <a:rPr lang="en-US" dirty="0"/>
            <a:t>3 E’s (Engaged Thinker, Ethical Citizen, Entrepreneurial)</a:t>
          </a:r>
        </a:p>
        <a:p>
          <a:r>
            <a:rPr lang="en-US" dirty="0"/>
            <a:t>Move to 21</a:t>
          </a:r>
          <a:r>
            <a:rPr lang="en-US" baseline="30000" dirty="0"/>
            <a:t>st</a:t>
          </a:r>
          <a:r>
            <a:rPr lang="en-US" dirty="0"/>
            <a:t> Century Competencies</a:t>
          </a:r>
        </a:p>
        <a:p>
          <a:r>
            <a:rPr lang="en-US" dirty="0"/>
            <a:t>“Setting the Direction” for Curriculum re-design</a:t>
          </a:r>
        </a:p>
      </dgm:t>
    </dgm:pt>
    <dgm:pt modelId="{B474C1A9-9141-4567-8AA6-A8446206794E}" type="parTrans" cxnId="{E50EA410-61F4-443F-B045-5AC0708EA191}">
      <dgm:prSet/>
      <dgm:spPr/>
      <dgm:t>
        <a:bodyPr/>
        <a:lstStyle/>
        <a:p>
          <a:pPr algn="l"/>
          <a:endParaRPr lang="en-US"/>
        </a:p>
      </dgm:t>
    </dgm:pt>
    <dgm:pt modelId="{8BC987EC-BEB5-4480-B241-99E630336DA8}" type="sibTrans" cxnId="{E50EA410-61F4-443F-B045-5AC0708EA191}">
      <dgm:prSet/>
      <dgm:spPr/>
      <dgm:t>
        <a:bodyPr/>
        <a:lstStyle/>
        <a:p>
          <a:endParaRPr lang="en-US"/>
        </a:p>
      </dgm:t>
    </dgm:pt>
    <dgm:pt modelId="{B157653D-2397-47E3-94A8-8E8B13726408}">
      <dgm:prSet/>
      <dgm:spPr/>
      <dgm:t>
        <a:bodyPr/>
        <a:lstStyle/>
        <a:p>
          <a:r>
            <a:rPr lang="en-US" dirty="0"/>
            <a:t>2013</a:t>
          </a:r>
        </a:p>
      </dgm:t>
    </dgm:pt>
    <dgm:pt modelId="{7C340691-872A-42EE-977C-5B833001E6A0}" type="parTrans" cxnId="{950692EB-01A7-4BA3-A03C-6D1E2A5F26EE}">
      <dgm:prSet/>
      <dgm:spPr/>
      <dgm:t>
        <a:bodyPr/>
        <a:lstStyle/>
        <a:p>
          <a:pPr algn="l"/>
          <a:endParaRPr lang="en-US"/>
        </a:p>
      </dgm:t>
    </dgm:pt>
    <dgm:pt modelId="{C11CD3A4-ED92-4609-A589-8DA6272582F8}" type="sibTrans" cxnId="{950692EB-01A7-4BA3-A03C-6D1E2A5F26EE}">
      <dgm:prSet/>
      <dgm:spPr/>
      <dgm:t>
        <a:bodyPr/>
        <a:lstStyle/>
        <a:p>
          <a:endParaRPr lang="en-US"/>
        </a:p>
      </dgm:t>
    </dgm:pt>
    <dgm:pt modelId="{CFC6C321-565B-4736-9600-0849B35804F7}">
      <dgm:prSet/>
      <dgm:spPr/>
      <dgm:t>
        <a:bodyPr/>
        <a:lstStyle/>
        <a:p>
          <a:r>
            <a:rPr lang="en-US" dirty="0"/>
            <a:t>Ministerial Order on Student Learning</a:t>
          </a:r>
        </a:p>
        <a:p>
          <a:r>
            <a:rPr lang="en-US" dirty="0"/>
            <a:t>Minister Johnson (PC)</a:t>
          </a:r>
        </a:p>
        <a:p>
          <a:r>
            <a:rPr lang="en-US" dirty="0"/>
            <a:t>Emphasized the learning competencies outlined in Setting the Direction document</a:t>
          </a:r>
        </a:p>
      </dgm:t>
    </dgm:pt>
    <dgm:pt modelId="{E16317D1-6F50-4823-97B7-A2996F0FE94D}" type="parTrans" cxnId="{1CBB0F56-2A16-469E-B30F-2E05729C9C4B}">
      <dgm:prSet/>
      <dgm:spPr/>
      <dgm:t>
        <a:bodyPr/>
        <a:lstStyle/>
        <a:p>
          <a:pPr algn="l"/>
          <a:endParaRPr lang="en-US"/>
        </a:p>
      </dgm:t>
    </dgm:pt>
    <dgm:pt modelId="{E552DB50-1B67-4762-89F9-7D3490111E2B}" type="sibTrans" cxnId="{1CBB0F56-2A16-469E-B30F-2E05729C9C4B}">
      <dgm:prSet/>
      <dgm:spPr/>
      <dgm:t>
        <a:bodyPr/>
        <a:lstStyle/>
        <a:p>
          <a:endParaRPr lang="en-US"/>
        </a:p>
      </dgm:t>
    </dgm:pt>
    <dgm:pt modelId="{AE7358A2-3D9A-4A4C-BBED-5424660EAD51}">
      <dgm:prSet/>
      <dgm:spPr/>
      <dgm:t>
        <a:bodyPr/>
        <a:lstStyle/>
        <a:p>
          <a:r>
            <a:rPr lang="en-US" dirty="0"/>
            <a:t>2015-16</a:t>
          </a:r>
        </a:p>
      </dgm:t>
    </dgm:pt>
    <dgm:pt modelId="{8A0C3D83-7482-48F5-9A7B-7BCCFFA89D39}" type="parTrans" cxnId="{AB4C7C27-9298-4339-A781-9A16BCBB27E7}">
      <dgm:prSet/>
      <dgm:spPr/>
      <dgm:t>
        <a:bodyPr/>
        <a:lstStyle/>
        <a:p>
          <a:pPr algn="l"/>
          <a:endParaRPr lang="en-US"/>
        </a:p>
      </dgm:t>
    </dgm:pt>
    <dgm:pt modelId="{BCA8377F-58EC-40FD-8F05-DF4E529335AA}" type="sibTrans" cxnId="{AB4C7C27-9298-4339-A781-9A16BCBB27E7}">
      <dgm:prSet/>
      <dgm:spPr/>
      <dgm:t>
        <a:bodyPr/>
        <a:lstStyle/>
        <a:p>
          <a:endParaRPr lang="en-US"/>
        </a:p>
      </dgm:t>
    </dgm:pt>
    <dgm:pt modelId="{D8FCE50B-8057-456A-B2A9-965F28038B25}">
      <dgm:prSet/>
      <dgm:spPr>
        <a:solidFill>
          <a:schemeClr val="accent5">
            <a:lumMod val="40000"/>
            <a:lumOff val="60000"/>
          </a:schemeClr>
        </a:solidFill>
      </dgm:spPr>
      <dgm:t>
        <a:bodyPr/>
        <a:lstStyle/>
        <a:p>
          <a:r>
            <a:rPr lang="en-US" dirty="0"/>
            <a:t>NDP</a:t>
          </a:r>
          <a:r>
            <a:rPr lang="en-US" baseline="0" dirty="0"/>
            <a:t> Government</a:t>
          </a:r>
        </a:p>
        <a:p>
          <a:r>
            <a:rPr lang="en-US" baseline="0" dirty="0"/>
            <a:t>Guiding Framework for the Design and Development of K-12 Curriculum</a:t>
          </a:r>
        </a:p>
        <a:p>
          <a:r>
            <a:rPr lang="en-US" baseline="0" dirty="0"/>
            <a:t>Prioritizes literacy and numeracy across all curricular subjects. </a:t>
          </a:r>
        </a:p>
        <a:p>
          <a:r>
            <a:rPr lang="en-US" baseline="0" dirty="0"/>
            <a:t>Continued with student learning competencies forwarded by the PCs: critical thinking, communication, problem solving, collaboration, managing information, cultural and global citizenship, creativity and innovation, personal growth and well-being</a:t>
          </a:r>
          <a:endParaRPr lang="en-US" dirty="0"/>
        </a:p>
      </dgm:t>
    </dgm:pt>
    <dgm:pt modelId="{D5DFEBC1-CD5A-4769-8915-305975D67145}" type="parTrans" cxnId="{D3D5DDFE-3C40-4FB4-A2D6-AF320BE8808D}">
      <dgm:prSet/>
      <dgm:spPr/>
      <dgm:t>
        <a:bodyPr/>
        <a:lstStyle/>
        <a:p>
          <a:pPr algn="l"/>
          <a:endParaRPr lang="en-US"/>
        </a:p>
      </dgm:t>
    </dgm:pt>
    <dgm:pt modelId="{338B3E43-3652-4902-AE82-69646DE76CA7}" type="sibTrans" cxnId="{D3D5DDFE-3C40-4FB4-A2D6-AF320BE8808D}">
      <dgm:prSet/>
      <dgm:spPr/>
      <dgm:t>
        <a:bodyPr/>
        <a:lstStyle/>
        <a:p>
          <a:endParaRPr lang="en-US"/>
        </a:p>
      </dgm:t>
    </dgm:pt>
    <dgm:pt modelId="{44097D21-977F-4452-AE35-C129A16A3F89}">
      <dgm:prSet/>
      <dgm:spPr/>
      <dgm:t>
        <a:bodyPr/>
        <a:lstStyle/>
        <a:p>
          <a:r>
            <a:rPr lang="en-US" dirty="0"/>
            <a:t>2014</a:t>
          </a:r>
        </a:p>
      </dgm:t>
    </dgm:pt>
    <dgm:pt modelId="{EB2757D3-D785-439B-8033-3912AFC7CDAA}" type="sibTrans" cxnId="{F88F4232-77DC-40B9-BB0F-3421FBFA38E2}">
      <dgm:prSet/>
      <dgm:spPr/>
      <dgm:t>
        <a:bodyPr/>
        <a:lstStyle/>
        <a:p>
          <a:endParaRPr lang="en-US"/>
        </a:p>
      </dgm:t>
    </dgm:pt>
    <dgm:pt modelId="{5FFA1078-907B-401E-8F53-8B5E1527C8B3}" type="parTrans" cxnId="{F88F4232-77DC-40B9-BB0F-3421FBFA38E2}">
      <dgm:prSet/>
      <dgm:spPr/>
      <dgm:t>
        <a:bodyPr/>
        <a:lstStyle/>
        <a:p>
          <a:pPr algn="l"/>
          <a:endParaRPr lang="en-US"/>
        </a:p>
      </dgm:t>
    </dgm:pt>
    <dgm:pt modelId="{5E3489D0-182A-469F-A0E2-D631AB4B57E6}">
      <dgm:prSet/>
      <dgm:spPr/>
      <dgm:t>
        <a:bodyPr/>
        <a:lstStyle/>
        <a:p>
          <a:r>
            <a:rPr lang="en-US" dirty="0"/>
            <a:t>Curriculum Re-Design” </a:t>
          </a:r>
        </a:p>
        <a:p>
          <a:r>
            <a:rPr lang="en-US" dirty="0"/>
            <a:t>Goal: ensure curriculum remained relevant and engaging for 21st century students. </a:t>
          </a:r>
        </a:p>
        <a:p>
          <a:r>
            <a:rPr lang="en-US" dirty="0"/>
            <a:t>Built on a foundation of numeracy and literacy, was to be digitally based and competency focused Competencies deriving from the Ministerial Order on Student Learning</a:t>
          </a:r>
        </a:p>
        <a:p>
          <a:r>
            <a:rPr lang="en-US" dirty="0"/>
            <a:t>Committees for development comprised of teachers across the province</a:t>
          </a:r>
        </a:p>
        <a:p>
          <a:endParaRPr lang="en-CA" dirty="0"/>
        </a:p>
      </dgm:t>
    </dgm:pt>
    <dgm:pt modelId="{C9FF51AE-7A91-4F87-B1C1-45573F4C39E6}" type="parTrans" cxnId="{4DA933BB-C86C-4259-9DBC-5C29F077E272}">
      <dgm:prSet/>
      <dgm:spPr/>
      <dgm:t>
        <a:bodyPr/>
        <a:lstStyle/>
        <a:p>
          <a:endParaRPr lang="en-CA"/>
        </a:p>
      </dgm:t>
    </dgm:pt>
    <dgm:pt modelId="{2ACC5915-0883-4ACA-B12A-4E405C2EE231}" type="sibTrans" cxnId="{4DA933BB-C86C-4259-9DBC-5C29F077E272}">
      <dgm:prSet/>
      <dgm:spPr/>
      <dgm:t>
        <a:bodyPr/>
        <a:lstStyle/>
        <a:p>
          <a:endParaRPr lang="en-CA"/>
        </a:p>
      </dgm:t>
    </dgm:pt>
    <dgm:pt modelId="{3AFFFAC0-BC27-4BF7-B587-A7F4FD71AABA}">
      <dgm:prSet/>
      <dgm:spPr/>
      <dgm:t>
        <a:bodyPr/>
        <a:lstStyle/>
        <a:p>
          <a:r>
            <a:rPr lang="en-US" dirty="0"/>
            <a:t>April 2019</a:t>
          </a:r>
          <a:endParaRPr lang="en-CA" dirty="0"/>
        </a:p>
      </dgm:t>
    </dgm:pt>
    <dgm:pt modelId="{F7BE2CB5-46CC-4345-88C0-CC7D06660C72}" type="parTrans" cxnId="{6D2725C2-4943-4E89-8063-B28922297B1C}">
      <dgm:prSet/>
      <dgm:spPr/>
      <dgm:t>
        <a:bodyPr/>
        <a:lstStyle/>
        <a:p>
          <a:endParaRPr lang="en-CA"/>
        </a:p>
      </dgm:t>
    </dgm:pt>
    <dgm:pt modelId="{8DAB1360-A89A-4FD1-B486-568AB1019328}" type="sibTrans" cxnId="{6D2725C2-4943-4E89-8063-B28922297B1C}">
      <dgm:prSet/>
      <dgm:spPr/>
      <dgm:t>
        <a:bodyPr/>
        <a:lstStyle/>
        <a:p>
          <a:endParaRPr lang="en-CA"/>
        </a:p>
      </dgm:t>
    </dgm:pt>
    <dgm:pt modelId="{275C6875-C5D5-4F40-8071-77AD3BE4A1D1}">
      <dgm:prSet/>
      <dgm:spPr/>
      <dgm:t>
        <a:bodyPr/>
        <a:lstStyle/>
        <a:p>
          <a:r>
            <a:rPr lang="en-US" dirty="0"/>
            <a:t>2017-18</a:t>
          </a:r>
        </a:p>
      </dgm:t>
    </dgm:pt>
    <dgm:pt modelId="{2BF4DA0E-F4B3-42E8-B70A-7221090DF151}" type="sibTrans" cxnId="{56AB8E9C-4BC1-443D-A949-1BAC54CCC919}">
      <dgm:prSet/>
      <dgm:spPr/>
      <dgm:t>
        <a:bodyPr/>
        <a:lstStyle/>
        <a:p>
          <a:endParaRPr lang="en-CA"/>
        </a:p>
      </dgm:t>
    </dgm:pt>
    <dgm:pt modelId="{88165114-1834-4D64-A0DE-E6ABD6D5C41B}" type="parTrans" cxnId="{56AB8E9C-4BC1-443D-A949-1BAC54CCC919}">
      <dgm:prSet/>
      <dgm:spPr/>
      <dgm:t>
        <a:bodyPr/>
        <a:lstStyle/>
        <a:p>
          <a:endParaRPr lang="en-CA"/>
        </a:p>
      </dgm:t>
    </dgm:pt>
    <dgm:pt modelId="{EBEA9F54-7364-45F9-829B-BF1EB38AEB12}" type="pres">
      <dgm:prSet presAssocID="{A86DFA04-31EF-49B6-AFAE-2287858E0303}" presName="Name0" presStyleCnt="0">
        <dgm:presLayoutVars>
          <dgm:chMax/>
          <dgm:chPref/>
          <dgm:animLvl val="lvl"/>
        </dgm:presLayoutVars>
      </dgm:prSet>
      <dgm:spPr/>
    </dgm:pt>
    <dgm:pt modelId="{E5ACC412-2FBD-44C2-9121-B3EB973E5C66}" type="pres">
      <dgm:prSet presAssocID="{9B50AE85-DEA1-41F3-9C2C-24A18069C473}" presName="composite1" presStyleCnt="0"/>
      <dgm:spPr/>
    </dgm:pt>
    <dgm:pt modelId="{DF71F57E-D542-4163-95B1-92B1B114497F}" type="pres">
      <dgm:prSet presAssocID="{9B50AE85-DEA1-41F3-9C2C-24A18069C473}" presName="parent1" presStyleLbl="alignNode1" presStyleIdx="0" presStyleCnt="6" custAng="10800000" custFlipVert="1" custScaleX="206201" custLinFactNeighborX="-7897" custLinFactNeighborY="6449">
        <dgm:presLayoutVars>
          <dgm:chMax val="1"/>
          <dgm:chPref val="1"/>
          <dgm:bulletEnabled val="1"/>
        </dgm:presLayoutVars>
      </dgm:prSet>
      <dgm:spPr/>
    </dgm:pt>
    <dgm:pt modelId="{C0317DA2-D763-4621-9680-990E0F78E293}" type="pres">
      <dgm:prSet presAssocID="{9B50AE85-DEA1-41F3-9C2C-24A18069C473}" presName="Childtext1" presStyleLbl="revTx" presStyleIdx="0" presStyleCnt="6" custScaleX="160050" custLinFactNeighborX="-16331" custLinFactNeighborY="3450">
        <dgm:presLayoutVars>
          <dgm:bulletEnabled val="1"/>
        </dgm:presLayoutVars>
      </dgm:prSet>
      <dgm:spPr/>
    </dgm:pt>
    <dgm:pt modelId="{6898D4C1-54F6-4DA4-9607-F444437C8E6E}" type="pres">
      <dgm:prSet presAssocID="{9B50AE85-DEA1-41F3-9C2C-24A18069C473}" presName="ConnectLine1" presStyleLbl="sibTrans1D1" presStyleIdx="0" presStyleCnt="6" custLinFactX="-400000" custLinFactNeighborX="-457250" custLinFactNeighborY="11834"/>
      <dgm:spPr>
        <a:noFill/>
        <a:ln w="12700" cap="flat" cmpd="sng" algn="ctr">
          <a:solidFill>
            <a:schemeClr val="accent1">
              <a:hueOff val="0"/>
              <a:satOff val="0"/>
              <a:lumOff val="0"/>
              <a:alphaOff val="0"/>
            </a:schemeClr>
          </a:solidFill>
          <a:prstDash val="dash"/>
        </a:ln>
        <a:effectLst/>
      </dgm:spPr>
    </dgm:pt>
    <dgm:pt modelId="{D73D486C-1D43-4208-9FD9-CC7C2550C1E8}" type="pres">
      <dgm:prSet presAssocID="{9B50AE85-DEA1-41F3-9C2C-24A18069C473}" presName="ConnectLineEnd1" presStyleLbl="lnNode1" presStyleIdx="0" presStyleCnt="6" custLinFactX="-177239" custLinFactNeighborX="-200000" custLinFactNeighborY="65510"/>
      <dgm:spPr/>
    </dgm:pt>
    <dgm:pt modelId="{4E7CBB81-AC5E-4EE7-85AC-B9C4581F507F}" type="pres">
      <dgm:prSet presAssocID="{9B50AE85-DEA1-41F3-9C2C-24A18069C473}" presName="EmptyPane1" presStyleCnt="0"/>
      <dgm:spPr/>
    </dgm:pt>
    <dgm:pt modelId="{CDBD900D-671A-4B7A-AEE1-255109BAB918}" type="pres">
      <dgm:prSet presAssocID="{12A4AEA8-BC1D-4ADD-8236-A533A455F22E}" presName="spaceBetweenRectangles1" presStyleCnt="0"/>
      <dgm:spPr/>
    </dgm:pt>
    <dgm:pt modelId="{53484DED-F74E-4B4E-9E8B-3F206A29DEDD}" type="pres">
      <dgm:prSet presAssocID="{B157653D-2397-47E3-94A8-8E8B13726408}" presName="composite1" presStyleCnt="0"/>
      <dgm:spPr/>
    </dgm:pt>
    <dgm:pt modelId="{C0D22B8F-54BF-4FAE-9F7C-B58FA74468D0}" type="pres">
      <dgm:prSet presAssocID="{B157653D-2397-47E3-94A8-8E8B13726408}" presName="parent1" presStyleLbl="alignNode1" presStyleIdx="1" presStyleCnt="6" custScaleX="165882" custLinFactNeighborX="-10844" custLinFactNeighborY="-11665">
        <dgm:presLayoutVars>
          <dgm:chMax val="1"/>
          <dgm:chPref val="1"/>
          <dgm:bulletEnabled val="1"/>
        </dgm:presLayoutVars>
      </dgm:prSet>
      <dgm:spPr/>
    </dgm:pt>
    <dgm:pt modelId="{E1F35975-00CA-4B74-AB7C-CD8812C99AEF}" type="pres">
      <dgm:prSet presAssocID="{B157653D-2397-47E3-94A8-8E8B13726408}" presName="Childtext1" presStyleLbl="revTx" presStyleIdx="1" presStyleCnt="6" custScaleX="146684" custScaleY="77631" custLinFactNeighborX="-26239" custLinFactNeighborY="-21553">
        <dgm:presLayoutVars>
          <dgm:bulletEnabled val="1"/>
        </dgm:presLayoutVars>
      </dgm:prSet>
      <dgm:spPr/>
    </dgm:pt>
    <dgm:pt modelId="{152FB453-AA1C-4C6D-86AE-2A7A4BF73B8B}" type="pres">
      <dgm:prSet presAssocID="{B157653D-2397-47E3-94A8-8E8B13726408}" presName="ConnectLine1" presStyleLbl="sibTrans1D1" presStyleIdx="1" presStyleCnt="6" custLinFactX="-400000" custLinFactNeighborX="-425500" custLinFactNeighborY="-7034"/>
      <dgm:spPr>
        <a:noFill/>
        <a:ln w="12700" cap="flat" cmpd="sng" algn="ctr">
          <a:solidFill>
            <a:schemeClr val="accent1">
              <a:hueOff val="0"/>
              <a:satOff val="0"/>
              <a:lumOff val="0"/>
              <a:alphaOff val="0"/>
            </a:schemeClr>
          </a:solidFill>
          <a:prstDash val="dash"/>
        </a:ln>
        <a:effectLst/>
      </dgm:spPr>
    </dgm:pt>
    <dgm:pt modelId="{BC9CEA29-8429-48CF-B30A-81626D4345E2}" type="pres">
      <dgm:prSet presAssocID="{B157653D-2397-47E3-94A8-8E8B13726408}" presName="ConnectLineEnd1" presStyleLbl="lnNode1" presStyleIdx="1" presStyleCnt="6" custLinFactX="-179329" custLinFactNeighborX="-200000" custLinFactNeighborY="-58327"/>
      <dgm:spPr/>
    </dgm:pt>
    <dgm:pt modelId="{F432CF4A-CFEA-4E45-BD59-26AD14D60A5D}" type="pres">
      <dgm:prSet presAssocID="{B157653D-2397-47E3-94A8-8E8B13726408}" presName="EmptyPane1" presStyleCnt="0"/>
      <dgm:spPr/>
    </dgm:pt>
    <dgm:pt modelId="{54C24B14-3382-4169-9932-5867C1A9873B}" type="pres">
      <dgm:prSet presAssocID="{C11CD3A4-ED92-4609-A589-8DA6272582F8}" presName="spaceBetweenRectangles1" presStyleCnt="0"/>
      <dgm:spPr/>
    </dgm:pt>
    <dgm:pt modelId="{0B9B6BDA-E809-403A-8406-55C079162172}" type="pres">
      <dgm:prSet presAssocID="{44097D21-977F-4452-AE35-C129A16A3F89}" presName="composite1" presStyleCnt="0"/>
      <dgm:spPr/>
    </dgm:pt>
    <dgm:pt modelId="{8A34E4BE-2719-43FF-B8F4-1D40154B736B}" type="pres">
      <dgm:prSet presAssocID="{44097D21-977F-4452-AE35-C129A16A3F89}" presName="parent1" presStyleLbl="alignNode1" presStyleIdx="2" presStyleCnt="6" custScaleX="223101" custLinFactNeighborX="-10311" custLinFactNeighborY="-14685">
        <dgm:presLayoutVars>
          <dgm:chMax val="1"/>
          <dgm:chPref val="1"/>
          <dgm:bulletEnabled val="1"/>
        </dgm:presLayoutVars>
      </dgm:prSet>
      <dgm:spPr/>
    </dgm:pt>
    <dgm:pt modelId="{B9E8E01D-532C-4E82-BD29-70DA7E996FB0}" type="pres">
      <dgm:prSet presAssocID="{44097D21-977F-4452-AE35-C129A16A3F89}" presName="Childtext1" presStyleLbl="revTx" presStyleIdx="2" presStyleCnt="6" custScaleX="164827" custScaleY="124960" custLinFactNeighborX="-33909" custLinFactNeighborY="15781">
        <dgm:presLayoutVars>
          <dgm:bulletEnabled val="1"/>
        </dgm:presLayoutVars>
      </dgm:prSet>
      <dgm:spPr/>
    </dgm:pt>
    <dgm:pt modelId="{72F6BB1B-C29F-4E9A-9611-63D3A10D28B7}" type="pres">
      <dgm:prSet presAssocID="{44097D21-977F-4452-AE35-C129A16A3F89}" presName="ConnectLine1" presStyleLbl="sibTrans1D1" presStyleIdx="2" presStyleCnt="6" custLinFactX="5500000" custLinFactNeighborX="5580750" custLinFactNeighborY="31871"/>
      <dgm:spPr>
        <a:noFill/>
        <a:ln w="12700" cap="flat" cmpd="sng" algn="ctr">
          <a:solidFill>
            <a:schemeClr val="accent1">
              <a:hueOff val="0"/>
              <a:satOff val="0"/>
              <a:lumOff val="0"/>
              <a:alphaOff val="0"/>
            </a:schemeClr>
          </a:solidFill>
          <a:prstDash val="dash"/>
        </a:ln>
        <a:effectLst/>
      </dgm:spPr>
    </dgm:pt>
    <dgm:pt modelId="{F685D048-21DE-4CB1-B8DD-4947E0C4D3BA}" type="pres">
      <dgm:prSet presAssocID="{44097D21-977F-4452-AE35-C129A16A3F89}" presName="ConnectLineEnd1" presStyleLbl="lnNode1" presStyleIdx="2" presStyleCnt="6" custLinFactX="2300000" custLinFactY="100000" custLinFactNeighborX="2394199" custLinFactNeighborY="127483"/>
      <dgm:spPr/>
    </dgm:pt>
    <dgm:pt modelId="{ACA17D2A-BEEA-4493-8F4E-29B14E3F5809}" type="pres">
      <dgm:prSet presAssocID="{44097D21-977F-4452-AE35-C129A16A3F89}" presName="EmptyPane1" presStyleCnt="0"/>
      <dgm:spPr/>
    </dgm:pt>
    <dgm:pt modelId="{0CB87D98-57E3-465F-A028-FDDC82F1E57D}" type="pres">
      <dgm:prSet presAssocID="{EB2757D3-D785-439B-8033-3912AFC7CDAA}" presName="spaceBetweenRectangles1" presStyleCnt="0"/>
      <dgm:spPr/>
    </dgm:pt>
    <dgm:pt modelId="{7718219C-0C5B-4CAF-A510-792E6E5E41C1}" type="pres">
      <dgm:prSet presAssocID="{AE7358A2-3D9A-4A4C-BBED-5424660EAD51}" presName="composite1" presStyleCnt="0"/>
      <dgm:spPr/>
    </dgm:pt>
    <dgm:pt modelId="{FCD37457-9C59-4172-BCA9-F6DD3F8790D5}" type="pres">
      <dgm:prSet presAssocID="{AE7358A2-3D9A-4A4C-BBED-5424660EAD51}" presName="parent1" presStyleLbl="alignNode1" presStyleIdx="3" presStyleCnt="6" custScaleX="248153" custLinFactNeighborX="-57162" custLinFactNeighborY="28446">
        <dgm:presLayoutVars>
          <dgm:chMax val="1"/>
          <dgm:chPref val="1"/>
          <dgm:bulletEnabled val="1"/>
        </dgm:presLayoutVars>
      </dgm:prSet>
      <dgm:spPr/>
    </dgm:pt>
    <dgm:pt modelId="{FDB65D9B-1D75-443C-BEF8-109339A014F9}" type="pres">
      <dgm:prSet presAssocID="{AE7358A2-3D9A-4A4C-BBED-5424660EAD51}" presName="Childtext1" presStyleLbl="revTx" presStyleIdx="3" presStyleCnt="6" custScaleX="209066" custScaleY="122875" custLinFactNeighborX="-75236" custLinFactNeighborY="-9301">
        <dgm:presLayoutVars>
          <dgm:bulletEnabled val="1"/>
        </dgm:presLayoutVars>
      </dgm:prSet>
      <dgm:spPr/>
    </dgm:pt>
    <dgm:pt modelId="{CA5E20EB-82C1-48EB-94ED-CE7DA89B43C2}" type="pres">
      <dgm:prSet presAssocID="{AE7358A2-3D9A-4A4C-BBED-5424660EAD51}" presName="ConnectLine1" presStyleLbl="sibTrans1D1" presStyleIdx="3" presStyleCnt="6" custLinFactX="-4240750" custLinFactY="-90810" custLinFactNeighborX="-4300000" custLinFactNeighborY="-100000"/>
      <dgm:spPr>
        <a:noFill/>
        <a:ln w="12700" cap="flat" cmpd="sng" algn="ctr">
          <a:solidFill>
            <a:schemeClr val="accent1">
              <a:hueOff val="0"/>
              <a:satOff val="0"/>
              <a:lumOff val="0"/>
              <a:alphaOff val="0"/>
            </a:schemeClr>
          </a:solidFill>
          <a:prstDash val="dash"/>
        </a:ln>
        <a:effectLst/>
      </dgm:spPr>
    </dgm:pt>
    <dgm:pt modelId="{B2DE1D64-24D2-43CD-B852-43FDF8357ACE}" type="pres">
      <dgm:prSet presAssocID="{AE7358A2-3D9A-4A4C-BBED-5424660EAD51}" presName="ConnectLineEnd1" presStyleLbl="lnNode1" presStyleIdx="3" presStyleCnt="6" custLinFactX="-288325" custLinFactNeighborX="-300000" custLinFactNeighborY="-65441"/>
      <dgm:spPr/>
    </dgm:pt>
    <dgm:pt modelId="{1683A45D-856A-48E0-985B-FE990DF390D0}" type="pres">
      <dgm:prSet presAssocID="{AE7358A2-3D9A-4A4C-BBED-5424660EAD51}" presName="EmptyPane1" presStyleCnt="0"/>
      <dgm:spPr/>
    </dgm:pt>
    <dgm:pt modelId="{D327B634-16EA-4E64-B2F5-BA76171BDF8C}" type="pres">
      <dgm:prSet presAssocID="{BCA8377F-58EC-40FD-8F05-DF4E529335AA}" presName="spaceBetweenRectangles1" presStyleCnt="0"/>
      <dgm:spPr/>
    </dgm:pt>
    <dgm:pt modelId="{9BA0D2DB-962B-4D94-A4C4-00B4072D58A5}" type="pres">
      <dgm:prSet presAssocID="{275C6875-C5D5-4F40-8071-77AD3BE4A1D1}" presName="composite1" presStyleCnt="0"/>
      <dgm:spPr/>
    </dgm:pt>
    <dgm:pt modelId="{3B443436-04EF-4F8A-BB15-94C8EA66A5FE}" type="pres">
      <dgm:prSet presAssocID="{275C6875-C5D5-4F40-8071-77AD3BE4A1D1}" presName="parent1" presStyleLbl="alignNode1" presStyleIdx="4" presStyleCnt="6" custScaleX="199882" custLinFactNeighborX="-46822" custLinFactNeighborY="6775">
        <dgm:presLayoutVars>
          <dgm:chMax val="1"/>
          <dgm:chPref val="1"/>
          <dgm:bulletEnabled val="1"/>
        </dgm:presLayoutVars>
      </dgm:prSet>
      <dgm:spPr/>
    </dgm:pt>
    <dgm:pt modelId="{5E6C1D99-47C8-4471-81DC-4B189294CC28}" type="pres">
      <dgm:prSet presAssocID="{275C6875-C5D5-4F40-8071-77AD3BE4A1D1}" presName="Childtext1" presStyleLbl="revTx" presStyleIdx="4" presStyleCnt="6">
        <dgm:presLayoutVars>
          <dgm:bulletEnabled val="1"/>
        </dgm:presLayoutVars>
      </dgm:prSet>
      <dgm:spPr/>
    </dgm:pt>
    <dgm:pt modelId="{B312F52F-18FE-448B-95AB-A9E95E026C0A}" type="pres">
      <dgm:prSet presAssocID="{275C6875-C5D5-4F40-8071-77AD3BE4A1D1}" presName="ConnectLine1" presStyleLbl="sibTrans1D1" presStyleIdx="4" presStyleCnt="6" custLinFactX="1846500" custLinFactY="100000" custLinFactNeighborX="1900000" custLinFactNeighborY="166483"/>
      <dgm:spPr>
        <a:noFill/>
        <a:ln w="12700" cap="flat" cmpd="sng" algn="ctr">
          <a:solidFill>
            <a:schemeClr val="accent1">
              <a:hueOff val="0"/>
              <a:satOff val="0"/>
              <a:lumOff val="0"/>
              <a:alphaOff val="0"/>
            </a:schemeClr>
          </a:solidFill>
          <a:prstDash val="dash"/>
        </a:ln>
        <a:effectLst/>
      </dgm:spPr>
    </dgm:pt>
    <dgm:pt modelId="{996A2180-EB58-4E61-8762-0BE87BCA8ED9}" type="pres">
      <dgm:prSet presAssocID="{275C6875-C5D5-4F40-8071-77AD3BE4A1D1}" presName="ConnectLineEnd1" presStyleLbl="lnNode1" presStyleIdx="4" presStyleCnt="6"/>
      <dgm:spPr/>
    </dgm:pt>
    <dgm:pt modelId="{C14A29CB-8042-4561-8442-B5DDAFE4D378}" type="pres">
      <dgm:prSet presAssocID="{275C6875-C5D5-4F40-8071-77AD3BE4A1D1}" presName="EmptyPane1" presStyleCnt="0"/>
      <dgm:spPr/>
    </dgm:pt>
    <dgm:pt modelId="{8FD258CD-070A-4AE6-B75A-843C4938E03C}" type="pres">
      <dgm:prSet presAssocID="{2BF4DA0E-F4B3-42E8-B70A-7221090DF151}" presName="spaceBetweenRectangles1" presStyleCnt="0"/>
      <dgm:spPr/>
    </dgm:pt>
    <dgm:pt modelId="{182966C1-3B98-465D-9117-8C94BD24CBBC}" type="pres">
      <dgm:prSet presAssocID="{3AFFFAC0-BC27-4BF7-B587-A7F4FD71AABA}" presName="composite1" presStyleCnt="0"/>
      <dgm:spPr/>
    </dgm:pt>
    <dgm:pt modelId="{F270DACB-0EE9-49BC-873D-72CB8FF48555}" type="pres">
      <dgm:prSet presAssocID="{3AFFFAC0-BC27-4BF7-B587-A7F4FD71AABA}" presName="parent1" presStyleLbl="alignNode1" presStyleIdx="5" presStyleCnt="6" custScaleX="136275" custLinFactNeighborX="-15484" custLinFactNeighborY="261">
        <dgm:presLayoutVars>
          <dgm:chMax val="1"/>
          <dgm:chPref val="1"/>
          <dgm:bulletEnabled val="1"/>
        </dgm:presLayoutVars>
      </dgm:prSet>
      <dgm:spPr/>
    </dgm:pt>
    <dgm:pt modelId="{441324D3-2BA9-474F-960A-1CCC47E5BA86}" type="pres">
      <dgm:prSet presAssocID="{3AFFFAC0-BC27-4BF7-B587-A7F4FD71AABA}" presName="Childtext1" presStyleLbl="revTx" presStyleIdx="5" presStyleCnt="6" custLinFactNeighborX="-9057" custLinFactNeighborY="-6158">
        <dgm:presLayoutVars>
          <dgm:bulletEnabled val="1"/>
        </dgm:presLayoutVars>
      </dgm:prSet>
      <dgm:spPr/>
    </dgm:pt>
    <dgm:pt modelId="{9044A67A-A8FA-4D44-B461-20FB6D8ADF13}" type="pres">
      <dgm:prSet presAssocID="{3AFFFAC0-BC27-4BF7-B587-A7F4FD71AABA}" presName="ConnectLine1" presStyleLbl="sibTrans1D1" presStyleIdx="5" presStyleCnt="6" custLinFactX="-5300000" custLinFactNeighborX="-5336250" custLinFactNeighborY="-28880"/>
      <dgm:spPr>
        <a:noFill/>
        <a:ln w="12700" cap="flat" cmpd="sng" algn="ctr">
          <a:solidFill>
            <a:schemeClr val="accent1">
              <a:hueOff val="0"/>
              <a:satOff val="0"/>
              <a:lumOff val="0"/>
              <a:alphaOff val="0"/>
            </a:schemeClr>
          </a:solidFill>
          <a:prstDash val="dash"/>
        </a:ln>
        <a:effectLst/>
      </dgm:spPr>
    </dgm:pt>
    <dgm:pt modelId="{EC0B7D91-22FA-4888-AE56-BC812555DF5E}" type="pres">
      <dgm:prSet presAssocID="{3AFFFAC0-BC27-4BF7-B587-A7F4FD71AABA}" presName="ConnectLineEnd1" presStyleLbl="lnNode1" presStyleIdx="5" presStyleCnt="6"/>
      <dgm:spPr/>
    </dgm:pt>
    <dgm:pt modelId="{0BB630E2-8ED4-412F-B6AB-0B5BA8360BB9}" type="pres">
      <dgm:prSet presAssocID="{3AFFFAC0-BC27-4BF7-B587-A7F4FD71AABA}" presName="EmptyPane1" presStyleCnt="0"/>
      <dgm:spPr/>
    </dgm:pt>
  </dgm:ptLst>
  <dgm:cxnLst>
    <dgm:cxn modelId="{E0AA760D-C145-42AC-8102-90DEF009874B}" type="presOf" srcId="{3AFFFAC0-BC27-4BF7-B587-A7F4FD71AABA}" destId="{F270DACB-0EE9-49BC-873D-72CB8FF48555}" srcOrd="0" destOrd="0" presId="urn:microsoft.com/office/officeart/2016/7/layout/RoundedRectangleTimeline"/>
    <dgm:cxn modelId="{E50EA410-61F4-443F-B045-5AC0708EA191}" srcId="{9B50AE85-DEA1-41F3-9C2C-24A18069C473}" destId="{82968BA3-DFCC-4B51-ABB1-F1F4791698B0}" srcOrd="0" destOrd="0" parTransId="{B474C1A9-9141-4567-8AA6-A8446206794E}" sibTransId="{8BC987EC-BEB5-4480-B241-99E630336DA8}"/>
    <dgm:cxn modelId="{AB4C7C27-9298-4339-A781-9A16BCBB27E7}" srcId="{A86DFA04-31EF-49B6-AFAE-2287858E0303}" destId="{AE7358A2-3D9A-4A4C-BBED-5424660EAD51}" srcOrd="3" destOrd="0" parTransId="{8A0C3D83-7482-48F5-9A7B-7BCCFFA89D39}" sibTransId="{BCA8377F-58EC-40FD-8F05-DF4E529335AA}"/>
    <dgm:cxn modelId="{CB11D42C-DB01-444C-B889-A695DBB86B77}" type="presOf" srcId="{AE7358A2-3D9A-4A4C-BBED-5424660EAD51}" destId="{FCD37457-9C59-4172-BCA9-F6DD3F8790D5}" srcOrd="0" destOrd="0" presId="urn:microsoft.com/office/officeart/2016/7/layout/RoundedRectangleTimeline"/>
    <dgm:cxn modelId="{AED1CC2F-C2A3-4A40-80FC-0F8E1651414C}" type="presOf" srcId="{A86DFA04-31EF-49B6-AFAE-2287858E0303}" destId="{EBEA9F54-7364-45F9-829B-BF1EB38AEB12}" srcOrd="0" destOrd="0" presId="urn:microsoft.com/office/officeart/2016/7/layout/RoundedRectangleTimeline"/>
    <dgm:cxn modelId="{F88F4232-77DC-40B9-BB0F-3421FBFA38E2}" srcId="{A86DFA04-31EF-49B6-AFAE-2287858E0303}" destId="{44097D21-977F-4452-AE35-C129A16A3F89}" srcOrd="2" destOrd="0" parTransId="{5FFA1078-907B-401E-8F53-8B5E1527C8B3}" sibTransId="{EB2757D3-D785-439B-8033-3912AFC7CDAA}"/>
    <dgm:cxn modelId="{1CBB0F56-2A16-469E-B30F-2E05729C9C4B}" srcId="{B157653D-2397-47E3-94A8-8E8B13726408}" destId="{CFC6C321-565B-4736-9600-0849B35804F7}" srcOrd="0" destOrd="0" parTransId="{E16317D1-6F50-4823-97B7-A2996F0FE94D}" sibTransId="{E552DB50-1B67-4762-89F9-7D3490111E2B}"/>
    <dgm:cxn modelId="{D3EFE38B-1F00-41FD-8745-9CC7FE689B57}" type="presOf" srcId="{9B50AE85-DEA1-41F3-9C2C-24A18069C473}" destId="{DF71F57E-D542-4163-95B1-92B1B114497F}" srcOrd="0" destOrd="0" presId="urn:microsoft.com/office/officeart/2016/7/layout/RoundedRectangleTimeline"/>
    <dgm:cxn modelId="{20D8CE92-2D07-4A59-B821-9D12C4FCA392}" type="presOf" srcId="{B157653D-2397-47E3-94A8-8E8B13726408}" destId="{C0D22B8F-54BF-4FAE-9F7C-B58FA74468D0}" srcOrd="0" destOrd="0" presId="urn:microsoft.com/office/officeart/2016/7/layout/RoundedRectangleTimeline"/>
    <dgm:cxn modelId="{07B3E394-924A-4E99-AC7E-5E7641F79E97}" type="presOf" srcId="{CFC6C321-565B-4736-9600-0849B35804F7}" destId="{E1F35975-00CA-4B74-AB7C-CD8812C99AEF}" srcOrd="0" destOrd="0" presId="urn:microsoft.com/office/officeart/2016/7/layout/RoundedRectangleTimeline"/>
    <dgm:cxn modelId="{A4CE7A9B-B015-4E32-A86C-C3A08970D2FB}" srcId="{A86DFA04-31EF-49B6-AFAE-2287858E0303}" destId="{9B50AE85-DEA1-41F3-9C2C-24A18069C473}" srcOrd="0" destOrd="0" parTransId="{20A9B789-9B22-478C-970C-71496754809B}" sibTransId="{12A4AEA8-BC1D-4ADD-8236-A533A455F22E}"/>
    <dgm:cxn modelId="{56AB8E9C-4BC1-443D-A949-1BAC54CCC919}" srcId="{A86DFA04-31EF-49B6-AFAE-2287858E0303}" destId="{275C6875-C5D5-4F40-8071-77AD3BE4A1D1}" srcOrd="4" destOrd="0" parTransId="{88165114-1834-4D64-A0DE-E6ABD6D5C41B}" sibTransId="{2BF4DA0E-F4B3-42E8-B70A-7221090DF151}"/>
    <dgm:cxn modelId="{5BED14A9-22C2-4378-9A81-6C0C71A2A4AA}" type="presOf" srcId="{44097D21-977F-4452-AE35-C129A16A3F89}" destId="{8A34E4BE-2719-43FF-B8F4-1D40154B736B}" srcOrd="0" destOrd="0" presId="urn:microsoft.com/office/officeart/2016/7/layout/RoundedRectangleTimeline"/>
    <dgm:cxn modelId="{71938AB5-DFC6-43DA-8618-A622024F9E91}" type="presOf" srcId="{275C6875-C5D5-4F40-8071-77AD3BE4A1D1}" destId="{3B443436-04EF-4F8A-BB15-94C8EA66A5FE}" srcOrd="0" destOrd="0" presId="urn:microsoft.com/office/officeart/2016/7/layout/RoundedRectangleTimeline"/>
    <dgm:cxn modelId="{5DBC27B7-7C55-4CB3-A369-73EC8627A58A}" type="presOf" srcId="{D8FCE50B-8057-456A-B2A9-965F28038B25}" destId="{FDB65D9B-1D75-443C-BEF8-109339A014F9}" srcOrd="0" destOrd="0" presId="urn:microsoft.com/office/officeart/2016/7/layout/RoundedRectangleTimeline"/>
    <dgm:cxn modelId="{4DA933BB-C86C-4259-9DBC-5C29F077E272}" srcId="{44097D21-977F-4452-AE35-C129A16A3F89}" destId="{5E3489D0-182A-469F-A0E2-D631AB4B57E6}" srcOrd="0" destOrd="0" parTransId="{C9FF51AE-7A91-4F87-B1C1-45573F4C39E6}" sibTransId="{2ACC5915-0883-4ACA-B12A-4E405C2EE231}"/>
    <dgm:cxn modelId="{6D2725C2-4943-4E89-8063-B28922297B1C}" srcId="{A86DFA04-31EF-49B6-AFAE-2287858E0303}" destId="{3AFFFAC0-BC27-4BF7-B587-A7F4FD71AABA}" srcOrd="5" destOrd="0" parTransId="{F7BE2CB5-46CC-4345-88C0-CC7D06660C72}" sibTransId="{8DAB1360-A89A-4FD1-B486-568AB1019328}"/>
    <dgm:cxn modelId="{A2ED6FE9-552D-4AA3-B539-48FD9FAA136F}" type="presOf" srcId="{5E3489D0-182A-469F-A0E2-D631AB4B57E6}" destId="{B9E8E01D-532C-4E82-BD29-70DA7E996FB0}" srcOrd="0" destOrd="0" presId="urn:microsoft.com/office/officeart/2016/7/layout/RoundedRectangleTimeline"/>
    <dgm:cxn modelId="{950692EB-01A7-4BA3-A03C-6D1E2A5F26EE}" srcId="{A86DFA04-31EF-49B6-AFAE-2287858E0303}" destId="{B157653D-2397-47E3-94A8-8E8B13726408}" srcOrd="1" destOrd="0" parTransId="{7C340691-872A-42EE-977C-5B833001E6A0}" sibTransId="{C11CD3A4-ED92-4609-A589-8DA6272582F8}"/>
    <dgm:cxn modelId="{D9D51CFE-E223-4A82-83D4-CCF2F6A69193}" type="presOf" srcId="{82968BA3-DFCC-4B51-ABB1-F1F4791698B0}" destId="{C0317DA2-D763-4621-9680-990E0F78E293}" srcOrd="0" destOrd="0" presId="urn:microsoft.com/office/officeart/2016/7/layout/RoundedRectangleTimeline"/>
    <dgm:cxn modelId="{D3D5DDFE-3C40-4FB4-A2D6-AF320BE8808D}" srcId="{AE7358A2-3D9A-4A4C-BBED-5424660EAD51}" destId="{D8FCE50B-8057-456A-B2A9-965F28038B25}" srcOrd="0" destOrd="0" parTransId="{D5DFEBC1-CD5A-4769-8915-305975D67145}" sibTransId="{338B3E43-3652-4902-AE82-69646DE76CA7}"/>
    <dgm:cxn modelId="{0B356D49-6E5B-4D1B-9DF3-8C8796EB99C0}" type="presParOf" srcId="{EBEA9F54-7364-45F9-829B-BF1EB38AEB12}" destId="{E5ACC412-2FBD-44C2-9121-B3EB973E5C66}" srcOrd="0" destOrd="0" presId="urn:microsoft.com/office/officeart/2016/7/layout/RoundedRectangleTimeline"/>
    <dgm:cxn modelId="{98BC8EED-0ABE-422F-B29A-3ED95FF46EFB}" type="presParOf" srcId="{E5ACC412-2FBD-44C2-9121-B3EB973E5C66}" destId="{DF71F57E-D542-4163-95B1-92B1B114497F}" srcOrd="0" destOrd="0" presId="urn:microsoft.com/office/officeart/2016/7/layout/RoundedRectangleTimeline"/>
    <dgm:cxn modelId="{3E6A0A2E-7FD7-4D2A-9BE8-7BD77F03C14F}" type="presParOf" srcId="{E5ACC412-2FBD-44C2-9121-B3EB973E5C66}" destId="{C0317DA2-D763-4621-9680-990E0F78E293}" srcOrd="1" destOrd="0" presId="urn:microsoft.com/office/officeart/2016/7/layout/RoundedRectangleTimeline"/>
    <dgm:cxn modelId="{0B3596E0-515C-452C-9014-28FFDCCDDC30}" type="presParOf" srcId="{E5ACC412-2FBD-44C2-9121-B3EB973E5C66}" destId="{6898D4C1-54F6-4DA4-9607-F444437C8E6E}" srcOrd="2" destOrd="0" presId="urn:microsoft.com/office/officeart/2016/7/layout/RoundedRectangleTimeline"/>
    <dgm:cxn modelId="{A9CDED32-40A9-4681-998E-34C3D4205E5A}" type="presParOf" srcId="{E5ACC412-2FBD-44C2-9121-B3EB973E5C66}" destId="{D73D486C-1D43-4208-9FD9-CC7C2550C1E8}" srcOrd="3" destOrd="0" presId="urn:microsoft.com/office/officeart/2016/7/layout/RoundedRectangleTimeline"/>
    <dgm:cxn modelId="{DD500D97-82E3-4291-AEFC-BB11144A370A}" type="presParOf" srcId="{E5ACC412-2FBD-44C2-9121-B3EB973E5C66}" destId="{4E7CBB81-AC5E-4EE7-85AC-B9C4581F507F}" srcOrd="4" destOrd="0" presId="urn:microsoft.com/office/officeart/2016/7/layout/RoundedRectangleTimeline"/>
    <dgm:cxn modelId="{98F4C3E3-20C5-4A44-BEE5-9E6A1994D4A9}" type="presParOf" srcId="{EBEA9F54-7364-45F9-829B-BF1EB38AEB12}" destId="{CDBD900D-671A-4B7A-AEE1-255109BAB918}" srcOrd="1" destOrd="0" presId="urn:microsoft.com/office/officeart/2016/7/layout/RoundedRectangleTimeline"/>
    <dgm:cxn modelId="{906CE25D-DEB5-4FF4-B3E7-B535A09C4800}" type="presParOf" srcId="{EBEA9F54-7364-45F9-829B-BF1EB38AEB12}" destId="{53484DED-F74E-4B4E-9E8B-3F206A29DEDD}" srcOrd="2" destOrd="0" presId="urn:microsoft.com/office/officeart/2016/7/layout/RoundedRectangleTimeline"/>
    <dgm:cxn modelId="{C121F15A-106A-4BA1-8EB3-21EE5F076F38}" type="presParOf" srcId="{53484DED-F74E-4B4E-9E8B-3F206A29DEDD}" destId="{C0D22B8F-54BF-4FAE-9F7C-B58FA74468D0}" srcOrd="0" destOrd="0" presId="urn:microsoft.com/office/officeart/2016/7/layout/RoundedRectangleTimeline"/>
    <dgm:cxn modelId="{FCB5CE0B-9A2C-4322-BFF2-92950AB09EDC}" type="presParOf" srcId="{53484DED-F74E-4B4E-9E8B-3F206A29DEDD}" destId="{E1F35975-00CA-4B74-AB7C-CD8812C99AEF}" srcOrd="1" destOrd="0" presId="urn:microsoft.com/office/officeart/2016/7/layout/RoundedRectangleTimeline"/>
    <dgm:cxn modelId="{8E1DD684-43F5-420F-BDC1-6AC747B39489}" type="presParOf" srcId="{53484DED-F74E-4B4E-9E8B-3F206A29DEDD}" destId="{152FB453-AA1C-4C6D-86AE-2A7A4BF73B8B}" srcOrd="2" destOrd="0" presId="urn:microsoft.com/office/officeart/2016/7/layout/RoundedRectangleTimeline"/>
    <dgm:cxn modelId="{1FE8405A-8A3D-49CC-8443-BD7EDEE12D2D}" type="presParOf" srcId="{53484DED-F74E-4B4E-9E8B-3F206A29DEDD}" destId="{BC9CEA29-8429-48CF-B30A-81626D4345E2}" srcOrd="3" destOrd="0" presId="urn:microsoft.com/office/officeart/2016/7/layout/RoundedRectangleTimeline"/>
    <dgm:cxn modelId="{61A8D5D7-F9FB-46B1-9FA0-B816AAA1D2DF}" type="presParOf" srcId="{53484DED-F74E-4B4E-9E8B-3F206A29DEDD}" destId="{F432CF4A-CFEA-4E45-BD59-26AD14D60A5D}" srcOrd="4" destOrd="0" presId="urn:microsoft.com/office/officeart/2016/7/layout/RoundedRectangleTimeline"/>
    <dgm:cxn modelId="{D5ECEB2B-0737-441C-8D3C-9681F5E73DC1}" type="presParOf" srcId="{EBEA9F54-7364-45F9-829B-BF1EB38AEB12}" destId="{54C24B14-3382-4169-9932-5867C1A9873B}" srcOrd="3" destOrd="0" presId="urn:microsoft.com/office/officeart/2016/7/layout/RoundedRectangleTimeline"/>
    <dgm:cxn modelId="{36B91C41-D8BF-4F36-B300-D0C16F7D6D01}" type="presParOf" srcId="{EBEA9F54-7364-45F9-829B-BF1EB38AEB12}" destId="{0B9B6BDA-E809-403A-8406-55C079162172}" srcOrd="4" destOrd="0" presId="urn:microsoft.com/office/officeart/2016/7/layout/RoundedRectangleTimeline"/>
    <dgm:cxn modelId="{3513D3FC-7948-4551-A795-21C5FEE21E00}" type="presParOf" srcId="{0B9B6BDA-E809-403A-8406-55C079162172}" destId="{8A34E4BE-2719-43FF-B8F4-1D40154B736B}" srcOrd="0" destOrd="0" presId="urn:microsoft.com/office/officeart/2016/7/layout/RoundedRectangleTimeline"/>
    <dgm:cxn modelId="{3D06D5C3-AF67-4ADD-AFF7-0A0D5946D81F}" type="presParOf" srcId="{0B9B6BDA-E809-403A-8406-55C079162172}" destId="{B9E8E01D-532C-4E82-BD29-70DA7E996FB0}" srcOrd="1" destOrd="0" presId="urn:microsoft.com/office/officeart/2016/7/layout/RoundedRectangleTimeline"/>
    <dgm:cxn modelId="{EC4FB4DA-9779-4BB4-B974-54379BEE4ACB}" type="presParOf" srcId="{0B9B6BDA-E809-403A-8406-55C079162172}" destId="{72F6BB1B-C29F-4E9A-9611-63D3A10D28B7}" srcOrd="2" destOrd="0" presId="urn:microsoft.com/office/officeart/2016/7/layout/RoundedRectangleTimeline"/>
    <dgm:cxn modelId="{66001922-824D-4A9D-A14F-55A7F562DECF}" type="presParOf" srcId="{0B9B6BDA-E809-403A-8406-55C079162172}" destId="{F685D048-21DE-4CB1-B8DD-4947E0C4D3BA}" srcOrd="3" destOrd="0" presId="urn:microsoft.com/office/officeart/2016/7/layout/RoundedRectangleTimeline"/>
    <dgm:cxn modelId="{014188E7-6A36-430A-8A3B-79CE2D6E357E}" type="presParOf" srcId="{0B9B6BDA-E809-403A-8406-55C079162172}" destId="{ACA17D2A-BEEA-4493-8F4E-29B14E3F5809}" srcOrd="4" destOrd="0" presId="urn:microsoft.com/office/officeart/2016/7/layout/RoundedRectangleTimeline"/>
    <dgm:cxn modelId="{BE877DF8-AD6F-49AC-8EFE-EEC351F63DB3}" type="presParOf" srcId="{EBEA9F54-7364-45F9-829B-BF1EB38AEB12}" destId="{0CB87D98-57E3-465F-A028-FDDC82F1E57D}" srcOrd="5" destOrd="0" presId="urn:microsoft.com/office/officeart/2016/7/layout/RoundedRectangleTimeline"/>
    <dgm:cxn modelId="{4259DB30-9CB9-446A-BEBB-F0D0DC2CF7CA}" type="presParOf" srcId="{EBEA9F54-7364-45F9-829B-BF1EB38AEB12}" destId="{7718219C-0C5B-4CAF-A510-792E6E5E41C1}" srcOrd="6" destOrd="0" presId="urn:microsoft.com/office/officeart/2016/7/layout/RoundedRectangleTimeline"/>
    <dgm:cxn modelId="{A0642DD3-4108-4308-ADA5-3CB1376143A9}" type="presParOf" srcId="{7718219C-0C5B-4CAF-A510-792E6E5E41C1}" destId="{FCD37457-9C59-4172-BCA9-F6DD3F8790D5}" srcOrd="0" destOrd="0" presId="urn:microsoft.com/office/officeart/2016/7/layout/RoundedRectangleTimeline"/>
    <dgm:cxn modelId="{1858F90E-D062-4353-990F-7C78AD26B79D}" type="presParOf" srcId="{7718219C-0C5B-4CAF-A510-792E6E5E41C1}" destId="{FDB65D9B-1D75-443C-BEF8-109339A014F9}" srcOrd="1" destOrd="0" presId="urn:microsoft.com/office/officeart/2016/7/layout/RoundedRectangleTimeline"/>
    <dgm:cxn modelId="{B78592F3-E2E2-4E70-8D4E-C472E028C230}" type="presParOf" srcId="{7718219C-0C5B-4CAF-A510-792E6E5E41C1}" destId="{CA5E20EB-82C1-48EB-94ED-CE7DA89B43C2}" srcOrd="2" destOrd="0" presId="urn:microsoft.com/office/officeart/2016/7/layout/RoundedRectangleTimeline"/>
    <dgm:cxn modelId="{3E477D7B-DB26-495D-B262-9494341F0913}" type="presParOf" srcId="{7718219C-0C5B-4CAF-A510-792E6E5E41C1}" destId="{B2DE1D64-24D2-43CD-B852-43FDF8357ACE}" srcOrd="3" destOrd="0" presId="urn:microsoft.com/office/officeart/2016/7/layout/RoundedRectangleTimeline"/>
    <dgm:cxn modelId="{F411EEC1-EA16-47BA-8DFC-4896B731C2F6}" type="presParOf" srcId="{7718219C-0C5B-4CAF-A510-792E6E5E41C1}" destId="{1683A45D-856A-48E0-985B-FE990DF390D0}" srcOrd="4" destOrd="0" presId="urn:microsoft.com/office/officeart/2016/7/layout/RoundedRectangleTimeline"/>
    <dgm:cxn modelId="{B283C316-725E-44C7-8F0E-A34579B86AB7}" type="presParOf" srcId="{EBEA9F54-7364-45F9-829B-BF1EB38AEB12}" destId="{D327B634-16EA-4E64-B2F5-BA76171BDF8C}" srcOrd="7" destOrd="0" presId="urn:microsoft.com/office/officeart/2016/7/layout/RoundedRectangleTimeline"/>
    <dgm:cxn modelId="{A2E289A1-6B49-4025-AE2F-CB54C17E5055}" type="presParOf" srcId="{EBEA9F54-7364-45F9-829B-BF1EB38AEB12}" destId="{9BA0D2DB-962B-4D94-A4C4-00B4072D58A5}" srcOrd="8" destOrd="0" presId="urn:microsoft.com/office/officeart/2016/7/layout/RoundedRectangleTimeline"/>
    <dgm:cxn modelId="{003BB444-6EBF-4ADE-B8AB-CA85E463D1FD}" type="presParOf" srcId="{9BA0D2DB-962B-4D94-A4C4-00B4072D58A5}" destId="{3B443436-04EF-4F8A-BB15-94C8EA66A5FE}" srcOrd="0" destOrd="0" presId="urn:microsoft.com/office/officeart/2016/7/layout/RoundedRectangleTimeline"/>
    <dgm:cxn modelId="{84DCA19F-87EF-4AE5-BCB8-C2150A2E8CD7}" type="presParOf" srcId="{9BA0D2DB-962B-4D94-A4C4-00B4072D58A5}" destId="{5E6C1D99-47C8-4471-81DC-4B189294CC28}" srcOrd="1" destOrd="0" presId="urn:microsoft.com/office/officeart/2016/7/layout/RoundedRectangleTimeline"/>
    <dgm:cxn modelId="{DA71772F-7BFC-4D6B-95E4-1C0E8415DABA}" type="presParOf" srcId="{9BA0D2DB-962B-4D94-A4C4-00B4072D58A5}" destId="{B312F52F-18FE-448B-95AB-A9E95E026C0A}" srcOrd="2" destOrd="0" presId="urn:microsoft.com/office/officeart/2016/7/layout/RoundedRectangleTimeline"/>
    <dgm:cxn modelId="{D1E2815A-4C4A-4506-A9DF-D5C8DECCF4D0}" type="presParOf" srcId="{9BA0D2DB-962B-4D94-A4C4-00B4072D58A5}" destId="{996A2180-EB58-4E61-8762-0BE87BCA8ED9}" srcOrd="3" destOrd="0" presId="urn:microsoft.com/office/officeart/2016/7/layout/RoundedRectangleTimeline"/>
    <dgm:cxn modelId="{1C57554D-F47E-4CD6-9A0D-BA7477B11B0B}" type="presParOf" srcId="{9BA0D2DB-962B-4D94-A4C4-00B4072D58A5}" destId="{C14A29CB-8042-4561-8442-B5DDAFE4D378}" srcOrd="4" destOrd="0" presId="urn:microsoft.com/office/officeart/2016/7/layout/RoundedRectangleTimeline"/>
    <dgm:cxn modelId="{19F23619-1150-4A80-BF44-96132DE9DBCE}" type="presParOf" srcId="{EBEA9F54-7364-45F9-829B-BF1EB38AEB12}" destId="{8FD258CD-070A-4AE6-B75A-843C4938E03C}" srcOrd="9" destOrd="0" presId="urn:microsoft.com/office/officeart/2016/7/layout/RoundedRectangleTimeline"/>
    <dgm:cxn modelId="{289AE311-0110-4290-9678-FA9727D5152B}" type="presParOf" srcId="{EBEA9F54-7364-45F9-829B-BF1EB38AEB12}" destId="{182966C1-3B98-465D-9117-8C94BD24CBBC}" srcOrd="10" destOrd="0" presId="urn:microsoft.com/office/officeart/2016/7/layout/RoundedRectangleTimeline"/>
    <dgm:cxn modelId="{BF9F57F1-294C-4D97-9030-2AE8F407C3CE}" type="presParOf" srcId="{182966C1-3B98-465D-9117-8C94BD24CBBC}" destId="{F270DACB-0EE9-49BC-873D-72CB8FF48555}" srcOrd="0" destOrd="0" presId="urn:microsoft.com/office/officeart/2016/7/layout/RoundedRectangleTimeline"/>
    <dgm:cxn modelId="{7510406B-4022-46E2-8BE9-5ABBB7B0FD09}" type="presParOf" srcId="{182966C1-3B98-465D-9117-8C94BD24CBBC}" destId="{441324D3-2BA9-474F-960A-1CCC47E5BA86}" srcOrd="1" destOrd="0" presId="urn:microsoft.com/office/officeart/2016/7/layout/RoundedRectangleTimeline"/>
    <dgm:cxn modelId="{46416BD3-E2FE-447C-AA8C-E5289224B85B}" type="presParOf" srcId="{182966C1-3B98-465D-9117-8C94BD24CBBC}" destId="{9044A67A-A8FA-4D44-B461-20FB6D8ADF13}" srcOrd="2" destOrd="0" presId="urn:microsoft.com/office/officeart/2016/7/layout/RoundedRectangleTimeline"/>
    <dgm:cxn modelId="{C6505917-2AC1-4EA2-9E08-81980BBAEFC2}" type="presParOf" srcId="{182966C1-3B98-465D-9117-8C94BD24CBBC}" destId="{EC0B7D91-22FA-4888-AE56-BC812555DF5E}" srcOrd="3" destOrd="0" presId="urn:microsoft.com/office/officeart/2016/7/layout/RoundedRectangleTimeline"/>
    <dgm:cxn modelId="{B3D76215-58B9-40DA-8877-6C82ABB3EA10}" type="presParOf" srcId="{182966C1-3B98-465D-9117-8C94BD24CBBC}" destId="{0BB630E2-8ED4-412F-B6AB-0B5BA8360BB9}"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AAB50C-9A9C-445B-B613-66D498C79A9A}"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C39A2F1C-F8AE-4AA6-AD03-01706CD8FA4D}">
      <dgm:prSet/>
      <dgm:spPr/>
      <dgm:t>
        <a:bodyPr/>
        <a:lstStyle/>
        <a:p>
          <a:r>
            <a:rPr lang="en-US"/>
            <a:t>Plagiarism is problematic on a number of fronts. First, the concept of plagiarism is in the curriculum to teach students that it is unethical. </a:t>
          </a:r>
        </a:p>
      </dgm:t>
    </dgm:pt>
    <dgm:pt modelId="{A3E493AF-8F56-4642-9DE3-EF451E2B4A53}" type="parTrans" cxnId="{A8CAC0F1-A8CD-4968-8F4E-953B19B6C6A7}">
      <dgm:prSet/>
      <dgm:spPr/>
      <dgm:t>
        <a:bodyPr/>
        <a:lstStyle/>
        <a:p>
          <a:endParaRPr lang="en-US"/>
        </a:p>
      </dgm:t>
    </dgm:pt>
    <dgm:pt modelId="{47740B5A-C44D-4879-8512-16014FB5C0B1}" type="sibTrans" cxnId="{A8CAC0F1-A8CD-4968-8F4E-953B19B6C6A7}">
      <dgm:prSet/>
      <dgm:spPr/>
      <dgm:t>
        <a:bodyPr/>
        <a:lstStyle/>
        <a:p>
          <a:endParaRPr lang="en-US"/>
        </a:p>
      </dgm:t>
    </dgm:pt>
    <dgm:pt modelId="{20964510-8719-4892-9558-4EC4879DCC59}">
      <dgm:prSet/>
      <dgm:spPr/>
      <dgm:t>
        <a:bodyPr/>
        <a:lstStyle/>
        <a:p>
          <a:r>
            <a:rPr lang="en-US"/>
            <a:t>How can we expect students to adhere to this when the curriculum itself is riddled with plagiarism? Second, the inclusion of plagiarized (word for word or close to word for word) work demonstrates a lack of careful review. It is sloppy academically. </a:t>
          </a:r>
        </a:p>
      </dgm:t>
    </dgm:pt>
    <dgm:pt modelId="{ABFE898D-6E2E-4089-82AF-DC5A773279AF}" type="parTrans" cxnId="{308AB301-55C1-4E06-9114-2D2230EAF084}">
      <dgm:prSet/>
      <dgm:spPr/>
      <dgm:t>
        <a:bodyPr/>
        <a:lstStyle/>
        <a:p>
          <a:endParaRPr lang="en-US"/>
        </a:p>
      </dgm:t>
    </dgm:pt>
    <dgm:pt modelId="{8E024901-C8BD-42D7-A2F3-2A4AAC3658E1}" type="sibTrans" cxnId="{308AB301-55C1-4E06-9114-2D2230EAF084}">
      <dgm:prSet/>
      <dgm:spPr/>
      <dgm:t>
        <a:bodyPr/>
        <a:lstStyle/>
        <a:p>
          <a:endParaRPr lang="en-US"/>
        </a:p>
      </dgm:t>
    </dgm:pt>
    <dgm:pt modelId="{87A308BA-6B62-4910-BB20-50FA1F53AD12}">
      <dgm:prSet/>
      <dgm:spPr/>
      <dgm:t>
        <a:bodyPr/>
        <a:lstStyle/>
        <a:p>
          <a:r>
            <a:rPr lang="en-US"/>
            <a:t>Examples in Board Brief</a:t>
          </a:r>
        </a:p>
      </dgm:t>
    </dgm:pt>
    <dgm:pt modelId="{059F24D1-B374-47AD-B17A-313D2FF21BC4}" type="parTrans" cxnId="{A0AD0D08-8824-49F9-9057-C78FC290120B}">
      <dgm:prSet/>
      <dgm:spPr/>
      <dgm:t>
        <a:bodyPr/>
        <a:lstStyle/>
        <a:p>
          <a:endParaRPr lang="en-US"/>
        </a:p>
      </dgm:t>
    </dgm:pt>
    <dgm:pt modelId="{C20F380E-9788-4489-A6FD-4F1EEC494690}" type="sibTrans" cxnId="{A0AD0D08-8824-49F9-9057-C78FC290120B}">
      <dgm:prSet/>
      <dgm:spPr/>
      <dgm:t>
        <a:bodyPr/>
        <a:lstStyle/>
        <a:p>
          <a:endParaRPr lang="en-US"/>
        </a:p>
      </dgm:t>
    </dgm:pt>
    <dgm:pt modelId="{4B60380F-3B6E-4FF6-B780-6D1FBA188D9A}" type="pres">
      <dgm:prSet presAssocID="{2BAAB50C-9A9C-445B-B613-66D498C79A9A}" presName="vert0" presStyleCnt="0">
        <dgm:presLayoutVars>
          <dgm:dir/>
          <dgm:animOne val="branch"/>
          <dgm:animLvl val="lvl"/>
        </dgm:presLayoutVars>
      </dgm:prSet>
      <dgm:spPr/>
    </dgm:pt>
    <dgm:pt modelId="{1113E73F-EB4F-4863-9502-A0E53289DF00}" type="pres">
      <dgm:prSet presAssocID="{C39A2F1C-F8AE-4AA6-AD03-01706CD8FA4D}" presName="thickLine" presStyleLbl="alignNode1" presStyleIdx="0" presStyleCnt="3"/>
      <dgm:spPr/>
    </dgm:pt>
    <dgm:pt modelId="{96E87115-94BE-4044-98CF-738A144FE0FE}" type="pres">
      <dgm:prSet presAssocID="{C39A2F1C-F8AE-4AA6-AD03-01706CD8FA4D}" presName="horz1" presStyleCnt="0"/>
      <dgm:spPr/>
    </dgm:pt>
    <dgm:pt modelId="{13910FE0-BC36-460E-8814-63847BAF43CB}" type="pres">
      <dgm:prSet presAssocID="{C39A2F1C-F8AE-4AA6-AD03-01706CD8FA4D}" presName="tx1" presStyleLbl="revTx" presStyleIdx="0" presStyleCnt="3"/>
      <dgm:spPr/>
    </dgm:pt>
    <dgm:pt modelId="{92911DE7-72C4-4100-9769-5AA13B9BD575}" type="pres">
      <dgm:prSet presAssocID="{C39A2F1C-F8AE-4AA6-AD03-01706CD8FA4D}" presName="vert1" presStyleCnt="0"/>
      <dgm:spPr/>
    </dgm:pt>
    <dgm:pt modelId="{E7553622-F209-48DE-8C9F-FC368563D463}" type="pres">
      <dgm:prSet presAssocID="{20964510-8719-4892-9558-4EC4879DCC59}" presName="thickLine" presStyleLbl="alignNode1" presStyleIdx="1" presStyleCnt="3"/>
      <dgm:spPr/>
    </dgm:pt>
    <dgm:pt modelId="{5C3BA43E-0A2E-46D4-B9E4-BC02E1D2A9F9}" type="pres">
      <dgm:prSet presAssocID="{20964510-8719-4892-9558-4EC4879DCC59}" presName="horz1" presStyleCnt="0"/>
      <dgm:spPr/>
    </dgm:pt>
    <dgm:pt modelId="{9FE3FCC2-39DB-4139-AC48-CF36174B1CD5}" type="pres">
      <dgm:prSet presAssocID="{20964510-8719-4892-9558-4EC4879DCC59}" presName="tx1" presStyleLbl="revTx" presStyleIdx="1" presStyleCnt="3"/>
      <dgm:spPr/>
    </dgm:pt>
    <dgm:pt modelId="{A4519F6A-4406-4E75-8EE1-7EBA66B268A2}" type="pres">
      <dgm:prSet presAssocID="{20964510-8719-4892-9558-4EC4879DCC59}" presName="vert1" presStyleCnt="0"/>
      <dgm:spPr/>
    </dgm:pt>
    <dgm:pt modelId="{B64F42B2-C8B9-4E96-A27D-CA013D4F98D0}" type="pres">
      <dgm:prSet presAssocID="{87A308BA-6B62-4910-BB20-50FA1F53AD12}" presName="thickLine" presStyleLbl="alignNode1" presStyleIdx="2" presStyleCnt="3"/>
      <dgm:spPr/>
    </dgm:pt>
    <dgm:pt modelId="{2B6DAF14-23C4-492E-B1D2-819515E5C99B}" type="pres">
      <dgm:prSet presAssocID="{87A308BA-6B62-4910-BB20-50FA1F53AD12}" presName="horz1" presStyleCnt="0"/>
      <dgm:spPr/>
    </dgm:pt>
    <dgm:pt modelId="{A6F198A9-017D-47DD-95EE-49660FB3C06B}" type="pres">
      <dgm:prSet presAssocID="{87A308BA-6B62-4910-BB20-50FA1F53AD12}" presName="tx1" presStyleLbl="revTx" presStyleIdx="2" presStyleCnt="3"/>
      <dgm:spPr/>
    </dgm:pt>
    <dgm:pt modelId="{FCFED27C-B42E-4ABE-8AFE-DCC3243ADE4C}" type="pres">
      <dgm:prSet presAssocID="{87A308BA-6B62-4910-BB20-50FA1F53AD12}" presName="vert1" presStyleCnt="0"/>
      <dgm:spPr/>
    </dgm:pt>
  </dgm:ptLst>
  <dgm:cxnLst>
    <dgm:cxn modelId="{308AB301-55C1-4E06-9114-2D2230EAF084}" srcId="{2BAAB50C-9A9C-445B-B613-66D498C79A9A}" destId="{20964510-8719-4892-9558-4EC4879DCC59}" srcOrd="1" destOrd="0" parTransId="{ABFE898D-6E2E-4089-82AF-DC5A773279AF}" sibTransId="{8E024901-C8BD-42D7-A2F3-2A4AAC3658E1}"/>
    <dgm:cxn modelId="{A0AD0D08-8824-49F9-9057-C78FC290120B}" srcId="{2BAAB50C-9A9C-445B-B613-66D498C79A9A}" destId="{87A308BA-6B62-4910-BB20-50FA1F53AD12}" srcOrd="2" destOrd="0" parTransId="{059F24D1-B374-47AD-B17A-313D2FF21BC4}" sibTransId="{C20F380E-9788-4489-A6FD-4F1EEC494690}"/>
    <dgm:cxn modelId="{5710C35C-4650-4B15-BC82-F21C32826368}" type="presOf" srcId="{2BAAB50C-9A9C-445B-B613-66D498C79A9A}" destId="{4B60380F-3B6E-4FF6-B780-6D1FBA188D9A}" srcOrd="0" destOrd="0" presId="urn:microsoft.com/office/officeart/2008/layout/LinedList"/>
    <dgm:cxn modelId="{D7D7F08A-5FC0-442D-B779-BFCAF4210582}" type="presOf" srcId="{87A308BA-6B62-4910-BB20-50FA1F53AD12}" destId="{A6F198A9-017D-47DD-95EE-49660FB3C06B}" srcOrd="0" destOrd="0" presId="urn:microsoft.com/office/officeart/2008/layout/LinedList"/>
    <dgm:cxn modelId="{EA1557A8-7568-465D-A45F-65DEB2FD1DBD}" type="presOf" srcId="{C39A2F1C-F8AE-4AA6-AD03-01706CD8FA4D}" destId="{13910FE0-BC36-460E-8814-63847BAF43CB}" srcOrd="0" destOrd="0" presId="urn:microsoft.com/office/officeart/2008/layout/LinedList"/>
    <dgm:cxn modelId="{A8CAC0F1-A8CD-4968-8F4E-953B19B6C6A7}" srcId="{2BAAB50C-9A9C-445B-B613-66D498C79A9A}" destId="{C39A2F1C-F8AE-4AA6-AD03-01706CD8FA4D}" srcOrd="0" destOrd="0" parTransId="{A3E493AF-8F56-4642-9DE3-EF451E2B4A53}" sibTransId="{47740B5A-C44D-4879-8512-16014FB5C0B1}"/>
    <dgm:cxn modelId="{AF0F09F4-E759-41C7-9586-C3D6649CE1DF}" type="presOf" srcId="{20964510-8719-4892-9558-4EC4879DCC59}" destId="{9FE3FCC2-39DB-4139-AC48-CF36174B1CD5}" srcOrd="0" destOrd="0" presId="urn:microsoft.com/office/officeart/2008/layout/LinedList"/>
    <dgm:cxn modelId="{50B67625-EB34-4FE5-8F0F-AB6392C183B8}" type="presParOf" srcId="{4B60380F-3B6E-4FF6-B780-6D1FBA188D9A}" destId="{1113E73F-EB4F-4863-9502-A0E53289DF00}" srcOrd="0" destOrd="0" presId="urn:microsoft.com/office/officeart/2008/layout/LinedList"/>
    <dgm:cxn modelId="{FF5567A0-FB2F-4760-81D5-E25292BBA7F5}" type="presParOf" srcId="{4B60380F-3B6E-4FF6-B780-6D1FBA188D9A}" destId="{96E87115-94BE-4044-98CF-738A144FE0FE}" srcOrd="1" destOrd="0" presId="urn:microsoft.com/office/officeart/2008/layout/LinedList"/>
    <dgm:cxn modelId="{9C7EF523-B358-43D4-9B00-C3B4D410D71B}" type="presParOf" srcId="{96E87115-94BE-4044-98CF-738A144FE0FE}" destId="{13910FE0-BC36-460E-8814-63847BAF43CB}" srcOrd="0" destOrd="0" presId="urn:microsoft.com/office/officeart/2008/layout/LinedList"/>
    <dgm:cxn modelId="{DF2F3669-E04D-4ACF-A9FC-FED4ABED0AAC}" type="presParOf" srcId="{96E87115-94BE-4044-98CF-738A144FE0FE}" destId="{92911DE7-72C4-4100-9769-5AA13B9BD575}" srcOrd="1" destOrd="0" presId="urn:microsoft.com/office/officeart/2008/layout/LinedList"/>
    <dgm:cxn modelId="{32C8AA6A-90E8-4816-BFFF-3971724198F1}" type="presParOf" srcId="{4B60380F-3B6E-4FF6-B780-6D1FBA188D9A}" destId="{E7553622-F209-48DE-8C9F-FC368563D463}" srcOrd="2" destOrd="0" presId="urn:microsoft.com/office/officeart/2008/layout/LinedList"/>
    <dgm:cxn modelId="{EAEF8D33-142B-4171-942D-74533FBAAC12}" type="presParOf" srcId="{4B60380F-3B6E-4FF6-B780-6D1FBA188D9A}" destId="{5C3BA43E-0A2E-46D4-B9E4-BC02E1D2A9F9}" srcOrd="3" destOrd="0" presId="urn:microsoft.com/office/officeart/2008/layout/LinedList"/>
    <dgm:cxn modelId="{D8A9C392-B909-463D-973E-5FB9CE59EBFC}" type="presParOf" srcId="{5C3BA43E-0A2E-46D4-B9E4-BC02E1D2A9F9}" destId="{9FE3FCC2-39DB-4139-AC48-CF36174B1CD5}" srcOrd="0" destOrd="0" presId="urn:microsoft.com/office/officeart/2008/layout/LinedList"/>
    <dgm:cxn modelId="{EC46BB2C-A432-4868-A7F7-04F825E43545}" type="presParOf" srcId="{5C3BA43E-0A2E-46D4-B9E4-BC02E1D2A9F9}" destId="{A4519F6A-4406-4E75-8EE1-7EBA66B268A2}" srcOrd="1" destOrd="0" presId="urn:microsoft.com/office/officeart/2008/layout/LinedList"/>
    <dgm:cxn modelId="{6CC656B9-E7DD-434B-8475-A875B4CB294C}" type="presParOf" srcId="{4B60380F-3B6E-4FF6-B780-6D1FBA188D9A}" destId="{B64F42B2-C8B9-4E96-A27D-CA013D4F98D0}" srcOrd="4" destOrd="0" presId="urn:microsoft.com/office/officeart/2008/layout/LinedList"/>
    <dgm:cxn modelId="{55D927A7-2084-4FF4-B11B-BE21BF34530A}" type="presParOf" srcId="{4B60380F-3B6E-4FF6-B780-6D1FBA188D9A}" destId="{2B6DAF14-23C4-492E-B1D2-819515E5C99B}" srcOrd="5" destOrd="0" presId="urn:microsoft.com/office/officeart/2008/layout/LinedList"/>
    <dgm:cxn modelId="{7287EB96-4216-4339-A542-CCAF1E2D145F}" type="presParOf" srcId="{2B6DAF14-23C4-492E-B1D2-819515E5C99B}" destId="{A6F198A9-017D-47DD-95EE-49660FB3C06B}" srcOrd="0" destOrd="0" presId="urn:microsoft.com/office/officeart/2008/layout/LinedList"/>
    <dgm:cxn modelId="{D42D4260-F085-49F9-A191-9BC97A738B06}" type="presParOf" srcId="{2B6DAF14-23C4-492E-B1D2-819515E5C99B}" destId="{FCFED27C-B42E-4ABE-8AFE-DCC3243ADE4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1F57E-D542-4163-95B1-92B1B114497F}">
      <dsp:nvSpPr>
        <dsp:cNvPr id="0" name=""/>
        <dsp:cNvSpPr/>
      </dsp:nvSpPr>
      <dsp:spPr>
        <a:xfrm rot="16200000" flipV="1">
          <a:off x="1081553" y="1092583"/>
          <a:ext cx="424513" cy="2114722"/>
        </a:xfrm>
        <a:prstGeom prst="round2Same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2010</a:t>
          </a:r>
        </a:p>
      </dsp:txBody>
      <dsp:txXfrm rot="5400000">
        <a:off x="236449" y="1958411"/>
        <a:ext cx="2093999" cy="383067"/>
      </dsp:txXfrm>
    </dsp:sp>
    <dsp:sp modelId="{C0317DA2-D763-4621-9680-990E0F78E293}">
      <dsp:nvSpPr>
        <dsp:cNvPr id="0" name=""/>
        <dsp:cNvSpPr/>
      </dsp:nvSpPr>
      <dsp:spPr>
        <a:xfrm>
          <a:off x="0" y="51260"/>
          <a:ext cx="2735691" cy="1485797"/>
        </a:xfrm>
        <a:prstGeom prst="rect">
          <a:avLst/>
        </a:prstGeom>
        <a:solidFill>
          <a:schemeClr val="accent5">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dirty="0"/>
            <a:t>Inspiring Education </a:t>
          </a:r>
        </a:p>
        <a:p>
          <a:pPr marL="0" lvl="0" indent="0" algn="ctr" defTabSz="488950">
            <a:lnSpc>
              <a:spcPct val="90000"/>
            </a:lnSpc>
            <a:spcBef>
              <a:spcPct val="0"/>
            </a:spcBef>
            <a:spcAft>
              <a:spcPct val="35000"/>
            </a:spcAft>
            <a:buNone/>
          </a:pPr>
          <a:r>
            <a:rPr lang="en-US" sz="1100" kern="1200" dirty="0"/>
            <a:t>Minister Hancock (PC)</a:t>
          </a:r>
        </a:p>
        <a:p>
          <a:pPr marL="0" lvl="0" indent="0" algn="ctr" defTabSz="488950">
            <a:lnSpc>
              <a:spcPct val="90000"/>
            </a:lnSpc>
            <a:spcBef>
              <a:spcPct val="0"/>
            </a:spcBef>
            <a:spcAft>
              <a:spcPct val="35000"/>
            </a:spcAft>
            <a:buNone/>
          </a:pPr>
          <a:r>
            <a:rPr lang="en-US" sz="1100" kern="1200" dirty="0"/>
            <a:t>3 E’s (Engaged Thinker, Ethical Citizen, Entrepreneurial)</a:t>
          </a:r>
        </a:p>
        <a:p>
          <a:pPr marL="0" lvl="0" indent="0" algn="ctr" defTabSz="488950">
            <a:lnSpc>
              <a:spcPct val="90000"/>
            </a:lnSpc>
            <a:spcBef>
              <a:spcPct val="0"/>
            </a:spcBef>
            <a:spcAft>
              <a:spcPct val="35000"/>
            </a:spcAft>
            <a:buNone/>
          </a:pPr>
          <a:r>
            <a:rPr lang="en-US" sz="1100" kern="1200" dirty="0"/>
            <a:t>Move to 21</a:t>
          </a:r>
          <a:r>
            <a:rPr lang="en-US" sz="1100" kern="1200" baseline="30000" dirty="0"/>
            <a:t>st</a:t>
          </a:r>
          <a:r>
            <a:rPr lang="en-US" sz="1100" kern="1200" dirty="0"/>
            <a:t> Century Competencies</a:t>
          </a:r>
        </a:p>
        <a:p>
          <a:pPr marL="0" lvl="0" indent="0" algn="ctr" defTabSz="488950">
            <a:lnSpc>
              <a:spcPct val="90000"/>
            </a:lnSpc>
            <a:spcBef>
              <a:spcPct val="0"/>
            </a:spcBef>
            <a:spcAft>
              <a:spcPct val="35000"/>
            </a:spcAft>
            <a:buNone/>
          </a:pPr>
          <a:r>
            <a:rPr lang="en-US" sz="1100" kern="1200" dirty="0"/>
            <a:t>“Setting the Direction” for Curriculum re-design</a:t>
          </a:r>
        </a:p>
      </dsp:txBody>
      <dsp:txXfrm>
        <a:off x="0" y="51260"/>
        <a:ext cx="2735691" cy="1485797"/>
      </dsp:txXfrm>
    </dsp:sp>
    <dsp:sp modelId="{6898D4C1-54F6-4DA4-9607-F444437C8E6E}">
      <dsp:nvSpPr>
        <dsp:cNvPr id="0" name=""/>
        <dsp:cNvSpPr/>
      </dsp:nvSpPr>
      <dsp:spPr>
        <a:xfrm>
          <a:off x="1066189" y="1610889"/>
          <a:ext cx="0" cy="339610"/>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73D486C-1D43-4208-9FD9-CC7C2550C1E8}">
      <dsp:nvSpPr>
        <dsp:cNvPr id="0" name=""/>
        <dsp:cNvSpPr/>
      </dsp:nvSpPr>
      <dsp:spPr>
        <a:xfrm>
          <a:off x="1012061" y="1541417"/>
          <a:ext cx="84902" cy="8490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22B8F-54BF-4FAE-9F7C-B58FA74468D0}">
      <dsp:nvSpPr>
        <dsp:cNvPr id="0" name=""/>
        <dsp:cNvSpPr/>
      </dsp:nvSpPr>
      <dsp:spPr>
        <a:xfrm>
          <a:off x="2350725" y="1943881"/>
          <a:ext cx="1701225" cy="42451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2013</a:t>
          </a:r>
        </a:p>
      </dsp:txBody>
      <dsp:txXfrm>
        <a:off x="2350725" y="1943881"/>
        <a:ext cx="1701225" cy="424513"/>
      </dsp:txXfrm>
    </dsp:sp>
    <dsp:sp modelId="{E1F35975-00CA-4B74-AB7C-CD8812C99AEF}">
      <dsp:nvSpPr>
        <dsp:cNvPr id="0" name=""/>
        <dsp:cNvSpPr/>
      </dsp:nvSpPr>
      <dsp:spPr>
        <a:xfrm>
          <a:off x="1610439" y="2688372"/>
          <a:ext cx="2507229" cy="115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dirty="0"/>
            <a:t>Ministerial Order on Student Learning</a:t>
          </a:r>
        </a:p>
        <a:p>
          <a:pPr marL="0" lvl="0" indent="0" algn="ctr" defTabSz="488950">
            <a:lnSpc>
              <a:spcPct val="90000"/>
            </a:lnSpc>
            <a:spcBef>
              <a:spcPct val="0"/>
            </a:spcBef>
            <a:spcAft>
              <a:spcPct val="35000"/>
            </a:spcAft>
            <a:buNone/>
          </a:pPr>
          <a:r>
            <a:rPr lang="en-US" sz="1100" kern="1200" dirty="0"/>
            <a:t>Minister Johnson (PC)</a:t>
          </a:r>
        </a:p>
        <a:p>
          <a:pPr marL="0" lvl="0" indent="0" algn="ctr" defTabSz="488950">
            <a:lnSpc>
              <a:spcPct val="90000"/>
            </a:lnSpc>
            <a:spcBef>
              <a:spcPct val="0"/>
            </a:spcBef>
            <a:spcAft>
              <a:spcPct val="35000"/>
            </a:spcAft>
            <a:buNone/>
          </a:pPr>
          <a:r>
            <a:rPr lang="en-US" sz="1100" kern="1200" dirty="0"/>
            <a:t>Emphasized the learning competencies outlined in Setting the Direction document</a:t>
          </a:r>
        </a:p>
      </dsp:txBody>
      <dsp:txXfrm>
        <a:off x="1610439" y="2688372"/>
        <a:ext cx="2507229" cy="1153439"/>
      </dsp:txXfrm>
    </dsp:sp>
    <dsp:sp modelId="{152FB453-AA1C-4C6D-86AE-2A7A4BF73B8B}">
      <dsp:nvSpPr>
        <dsp:cNvPr id="0" name=""/>
        <dsp:cNvSpPr/>
      </dsp:nvSpPr>
      <dsp:spPr>
        <a:xfrm>
          <a:off x="3015370" y="2394026"/>
          <a:ext cx="0" cy="339610"/>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C9CEA29-8429-48CF-B30A-81626D4345E2}">
      <dsp:nvSpPr>
        <dsp:cNvPr id="0" name=""/>
        <dsp:cNvSpPr/>
      </dsp:nvSpPr>
      <dsp:spPr>
        <a:xfrm>
          <a:off x="2948038" y="2708003"/>
          <a:ext cx="84902" cy="8490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34E4BE-2719-43FF-B8F4-1D40154B736B}">
      <dsp:nvSpPr>
        <dsp:cNvPr id="0" name=""/>
        <dsp:cNvSpPr/>
      </dsp:nvSpPr>
      <dsp:spPr>
        <a:xfrm>
          <a:off x="4041360" y="1940685"/>
          <a:ext cx="2288042" cy="42451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2014</a:t>
          </a:r>
        </a:p>
      </dsp:txBody>
      <dsp:txXfrm>
        <a:off x="4041360" y="1940685"/>
        <a:ext cx="2288042" cy="424513"/>
      </dsp:txXfrm>
    </dsp:sp>
    <dsp:sp modelId="{B9E8E01D-532C-4E82-BD29-70DA7E996FB0}">
      <dsp:nvSpPr>
        <dsp:cNvPr id="0" name=""/>
        <dsp:cNvSpPr/>
      </dsp:nvSpPr>
      <dsp:spPr>
        <a:xfrm>
          <a:off x="3302859" y="141759"/>
          <a:ext cx="2817343" cy="185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dirty="0"/>
            <a:t>Curriculum Re-Design” </a:t>
          </a:r>
        </a:p>
        <a:p>
          <a:pPr marL="0" lvl="0" indent="0" algn="ctr" defTabSz="488950">
            <a:lnSpc>
              <a:spcPct val="90000"/>
            </a:lnSpc>
            <a:spcBef>
              <a:spcPct val="0"/>
            </a:spcBef>
            <a:spcAft>
              <a:spcPct val="35000"/>
            </a:spcAft>
            <a:buNone/>
          </a:pPr>
          <a:r>
            <a:rPr lang="en-US" sz="1100" kern="1200" dirty="0"/>
            <a:t>Goal: ensure curriculum remained relevant and engaging for 21st century students. </a:t>
          </a:r>
        </a:p>
        <a:p>
          <a:pPr marL="0" lvl="0" indent="0" algn="ctr" defTabSz="488950">
            <a:lnSpc>
              <a:spcPct val="90000"/>
            </a:lnSpc>
            <a:spcBef>
              <a:spcPct val="0"/>
            </a:spcBef>
            <a:spcAft>
              <a:spcPct val="35000"/>
            </a:spcAft>
            <a:buNone/>
          </a:pPr>
          <a:r>
            <a:rPr lang="en-US" sz="1100" kern="1200" dirty="0"/>
            <a:t>Built on a foundation of numeracy and literacy, was to be digitally based and competency focused Competencies deriving from the Ministerial Order on Student Learning</a:t>
          </a:r>
        </a:p>
        <a:p>
          <a:pPr marL="0" lvl="0" indent="0" algn="ctr" defTabSz="488950">
            <a:lnSpc>
              <a:spcPct val="90000"/>
            </a:lnSpc>
            <a:spcBef>
              <a:spcPct val="0"/>
            </a:spcBef>
            <a:spcAft>
              <a:spcPct val="35000"/>
            </a:spcAft>
            <a:buNone/>
          </a:pPr>
          <a:r>
            <a:rPr lang="en-US" sz="1100" kern="1200" dirty="0"/>
            <a:t>Committees for development comprised of teachers across the province</a:t>
          </a:r>
        </a:p>
        <a:p>
          <a:pPr marL="0" lvl="0" indent="0" algn="ctr" defTabSz="488950">
            <a:lnSpc>
              <a:spcPct val="90000"/>
            </a:lnSpc>
            <a:spcBef>
              <a:spcPct val="0"/>
            </a:spcBef>
            <a:spcAft>
              <a:spcPct val="35000"/>
            </a:spcAft>
            <a:buNone/>
          </a:pPr>
          <a:endParaRPr lang="en-CA" sz="1100" kern="1200" dirty="0"/>
        </a:p>
      </dsp:txBody>
      <dsp:txXfrm>
        <a:off x="3302859" y="141759"/>
        <a:ext cx="2817343" cy="1856652"/>
      </dsp:txXfrm>
    </dsp:sp>
    <dsp:sp modelId="{72F6BB1B-C29F-4E9A-9611-63D3A10D28B7}">
      <dsp:nvSpPr>
        <dsp:cNvPr id="0" name=""/>
        <dsp:cNvSpPr/>
      </dsp:nvSpPr>
      <dsp:spPr>
        <a:xfrm>
          <a:off x="9280197" y="1771651"/>
          <a:ext cx="0" cy="339610"/>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685D048-21DE-4CB1-B8DD-4947E0C4D3BA}">
      <dsp:nvSpPr>
        <dsp:cNvPr id="0" name=""/>
        <dsp:cNvSpPr/>
      </dsp:nvSpPr>
      <dsp:spPr>
        <a:xfrm>
          <a:off x="9234179" y="1771650"/>
          <a:ext cx="84902" cy="8490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D37457-9C59-4172-BCA9-F6DD3F8790D5}">
      <dsp:nvSpPr>
        <dsp:cNvPr id="0" name=""/>
        <dsp:cNvSpPr/>
      </dsp:nvSpPr>
      <dsp:spPr>
        <a:xfrm>
          <a:off x="5944128" y="1946099"/>
          <a:ext cx="2544966" cy="42451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2015-16</a:t>
          </a:r>
        </a:p>
      </dsp:txBody>
      <dsp:txXfrm>
        <a:off x="5944128" y="1946099"/>
        <a:ext cx="2544966" cy="424513"/>
      </dsp:txXfrm>
    </dsp:sp>
    <dsp:sp modelId="{FDB65D9B-1D75-443C-BEF8-109339A014F9}">
      <dsp:nvSpPr>
        <dsp:cNvPr id="0" name=""/>
        <dsp:cNvSpPr/>
      </dsp:nvSpPr>
      <dsp:spPr>
        <a:xfrm>
          <a:off x="4730101" y="2366237"/>
          <a:ext cx="3573508" cy="1825673"/>
        </a:xfrm>
        <a:prstGeom prst="rect">
          <a:avLst/>
        </a:prstGeom>
        <a:solidFill>
          <a:schemeClr val="accent5">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dirty="0"/>
            <a:t>NDP</a:t>
          </a:r>
          <a:r>
            <a:rPr lang="en-US" sz="1100" kern="1200" baseline="0" dirty="0"/>
            <a:t> Government</a:t>
          </a:r>
        </a:p>
        <a:p>
          <a:pPr marL="0" lvl="0" indent="0" algn="ctr" defTabSz="488950">
            <a:lnSpc>
              <a:spcPct val="90000"/>
            </a:lnSpc>
            <a:spcBef>
              <a:spcPct val="0"/>
            </a:spcBef>
            <a:spcAft>
              <a:spcPct val="35000"/>
            </a:spcAft>
            <a:buNone/>
          </a:pPr>
          <a:r>
            <a:rPr lang="en-US" sz="1100" kern="1200" baseline="0" dirty="0"/>
            <a:t>Guiding Framework for the Design and Development of K-12 Curriculum</a:t>
          </a:r>
        </a:p>
        <a:p>
          <a:pPr marL="0" lvl="0" indent="0" algn="ctr" defTabSz="488950">
            <a:lnSpc>
              <a:spcPct val="90000"/>
            </a:lnSpc>
            <a:spcBef>
              <a:spcPct val="0"/>
            </a:spcBef>
            <a:spcAft>
              <a:spcPct val="35000"/>
            </a:spcAft>
            <a:buNone/>
          </a:pPr>
          <a:r>
            <a:rPr lang="en-US" sz="1100" kern="1200" baseline="0" dirty="0"/>
            <a:t>Prioritizes literacy and numeracy across all curricular subjects. </a:t>
          </a:r>
        </a:p>
        <a:p>
          <a:pPr marL="0" lvl="0" indent="0" algn="ctr" defTabSz="488950">
            <a:lnSpc>
              <a:spcPct val="90000"/>
            </a:lnSpc>
            <a:spcBef>
              <a:spcPct val="0"/>
            </a:spcBef>
            <a:spcAft>
              <a:spcPct val="35000"/>
            </a:spcAft>
            <a:buNone/>
          </a:pPr>
          <a:r>
            <a:rPr lang="en-US" sz="1100" kern="1200" baseline="0" dirty="0"/>
            <a:t>Continued with student learning competencies forwarded by the PCs: critical thinking, communication, problem solving, collaboration, managing information, cultural and global citizenship, creativity and innovation, personal growth and well-being</a:t>
          </a:r>
          <a:endParaRPr lang="en-US" sz="1100" kern="1200" dirty="0"/>
        </a:p>
      </dsp:txBody>
      <dsp:txXfrm>
        <a:off x="4730101" y="2366237"/>
        <a:ext cx="3573508" cy="1825673"/>
      </dsp:txXfrm>
    </dsp:sp>
    <dsp:sp modelId="{CA5E20EB-82C1-48EB-94ED-CE7DA89B43C2}">
      <dsp:nvSpPr>
        <dsp:cNvPr id="0" name=""/>
        <dsp:cNvSpPr/>
      </dsp:nvSpPr>
      <dsp:spPr>
        <a:xfrm>
          <a:off x="4728174" y="1601844"/>
          <a:ext cx="0" cy="339610"/>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2DE1D64-24D2-43CD-B852-43FDF8357ACE}">
      <dsp:nvSpPr>
        <dsp:cNvPr id="0" name=""/>
        <dsp:cNvSpPr/>
      </dsp:nvSpPr>
      <dsp:spPr>
        <a:xfrm>
          <a:off x="7260889" y="2533905"/>
          <a:ext cx="84902" cy="8490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443436-04EF-4F8A-BB15-94C8EA66A5FE}">
      <dsp:nvSpPr>
        <dsp:cNvPr id="0" name=""/>
        <dsp:cNvSpPr/>
      </dsp:nvSpPr>
      <dsp:spPr>
        <a:xfrm>
          <a:off x="8425699" y="1939071"/>
          <a:ext cx="2049917" cy="42451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2017-18</a:t>
          </a:r>
        </a:p>
      </dsp:txBody>
      <dsp:txXfrm>
        <a:off x="8425699" y="1939071"/>
        <a:ext cx="2049917" cy="424513"/>
      </dsp:txXfrm>
    </dsp:sp>
    <dsp:sp modelId="{5E6C1D99-47C8-4471-81DC-4B189294CC28}">
      <dsp:nvSpPr>
        <dsp:cNvPr id="0" name=""/>
        <dsp:cNvSpPr/>
      </dsp:nvSpPr>
      <dsp:spPr>
        <a:xfrm>
          <a:off x="9076211" y="0"/>
          <a:ext cx="1709272" cy="1485797"/>
        </a:xfrm>
        <a:prstGeom prst="rect">
          <a:avLst/>
        </a:prstGeom>
        <a:noFill/>
        <a:ln>
          <a:noFill/>
        </a:ln>
        <a:effectLst/>
      </dsp:spPr>
      <dsp:style>
        <a:lnRef idx="0">
          <a:scrgbClr r="0" g="0" b="0"/>
        </a:lnRef>
        <a:fillRef idx="0">
          <a:scrgbClr r="0" g="0" b="0"/>
        </a:fillRef>
        <a:effectRef idx="0">
          <a:scrgbClr r="0" g="0" b="0"/>
        </a:effectRef>
        <a:fontRef idx="minor"/>
      </dsp:style>
    </dsp:sp>
    <dsp:sp modelId="{B312F52F-18FE-448B-95AB-A9E95E026C0A}">
      <dsp:nvSpPr>
        <dsp:cNvPr id="0" name=""/>
        <dsp:cNvSpPr/>
      </dsp:nvSpPr>
      <dsp:spPr>
        <a:xfrm>
          <a:off x="11279587" y="2475705"/>
          <a:ext cx="0" cy="339610"/>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96A2180-EB58-4E61-8762-0BE87BCA8ED9}">
      <dsp:nvSpPr>
        <dsp:cNvPr id="0" name=""/>
        <dsp:cNvSpPr/>
      </dsp:nvSpPr>
      <dsp:spPr>
        <a:xfrm>
          <a:off x="9888396" y="1485797"/>
          <a:ext cx="84902" cy="8490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70DACB-0EE9-49BC-873D-72CB8FF48555}">
      <dsp:nvSpPr>
        <dsp:cNvPr id="0" name=""/>
        <dsp:cNvSpPr/>
      </dsp:nvSpPr>
      <dsp:spPr>
        <a:xfrm rot="5400000">
          <a:off x="10755678" y="1424882"/>
          <a:ext cx="424513" cy="1397586"/>
        </a:xfrm>
        <a:prstGeom prst="round2Same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April 2019</a:t>
          </a:r>
          <a:endParaRPr lang="en-CA" sz="1300" kern="1200" dirty="0"/>
        </a:p>
      </dsp:txBody>
      <dsp:txXfrm rot="-5400000">
        <a:off x="10269142" y="1932142"/>
        <a:ext cx="1376863" cy="383067"/>
      </dsp:txXfrm>
    </dsp:sp>
    <dsp:sp modelId="{441324D3-2BA9-474F-960A-1CCC47E5BA86}">
      <dsp:nvSpPr>
        <dsp:cNvPr id="0" name=""/>
        <dsp:cNvSpPr/>
      </dsp:nvSpPr>
      <dsp:spPr>
        <a:xfrm>
          <a:off x="10117288" y="2667842"/>
          <a:ext cx="1709272" cy="1485797"/>
        </a:xfrm>
        <a:prstGeom prst="rect">
          <a:avLst/>
        </a:prstGeom>
        <a:noFill/>
        <a:ln>
          <a:noFill/>
        </a:ln>
        <a:effectLst/>
      </dsp:spPr>
      <dsp:style>
        <a:lnRef idx="0">
          <a:scrgbClr r="0" g="0" b="0"/>
        </a:lnRef>
        <a:fillRef idx="0">
          <a:scrgbClr r="0" g="0" b="0"/>
        </a:fillRef>
        <a:effectRef idx="0">
          <a:scrgbClr r="0" g="0" b="0"/>
        </a:effectRef>
        <a:fontRef idx="minor"/>
      </dsp:style>
    </dsp:sp>
    <dsp:sp modelId="{9044A67A-A8FA-4D44-B461-20FB6D8ADF13}">
      <dsp:nvSpPr>
        <dsp:cNvPr id="0" name=""/>
        <dsp:cNvSpPr/>
      </dsp:nvSpPr>
      <dsp:spPr>
        <a:xfrm>
          <a:off x="7297683" y="2236745"/>
          <a:ext cx="0" cy="339610"/>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C0B7D91-22FA-4888-AE56-BC812555DF5E}">
      <dsp:nvSpPr>
        <dsp:cNvPr id="0" name=""/>
        <dsp:cNvSpPr/>
      </dsp:nvSpPr>
      <dsp:spPr>
        <a:xfrm>
          <a:off x="11084282" y="2674435"/>
          <a:ext cx="84902" cy="8490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3E73F-EB4F-4863-9502-A0E53289DF00}">
      <dsp:nvSpPr>
        <dsp:cNvPr id="0" name=""/>
        <dsp:cNvSpPr/>
      </dsp:nvSpPr>
      <dsp:spPr>
        <a:xfrm>
          <a:off x="0" y="2758"/>
          <a:ext cx="679767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910FE0-BC36-460E-8814-63847BAF43CB}">
      <dsp:nvSpPr>
        <dsp:cNvPr id="0" name=""/>
        <dsp:cNvSpPr/>
      </dsp:nvSpPr>
      <dsp:spPr>
        <a:xfrm>
          <a:off x="0" y="275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Plagiarism is problematic on a number of fronts. First, the concept of plagiarism is in the curriculum to teach students that it is unethical. </a:t>
          </a:r>
        </a:p>
      </dsp:txBody>
      <dsp:txXfrm>
        <a:off x="0" y="2758"/>
        <a:ext cx="6797675" cy="1881464"/>
      </dsp:txXfrm>
    </dsp:sp>
    <dsp:sp modelId="{E7553622-F209-48DE-8C9F-FC368563D463}">
      <dsp:nvSpPr>
        <dsp:cNvPr id="0" name=""/>
        <dsp:cNvSpPr/>
      </dsp:nvSpPr>
      <dsp:spPr>
        <a:xfrm>
          <a:off x="0" y="1884223"/>
          <a:ext cx="679767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E3FCC2-39DB-4139-AC48-CF36174B1CD5}">
      <dsp:nvSpPr>
        <dsp:cNvPr id="0" name=""/>
        <dsp:cNvSpPr/>
      </dsp:nvSpPr>
      <dsp:spPr>
        <a:xfrm>
          <a:off x="0" y="1884223"/>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How can we expect students to adhere to this when the curriculum itself is riddled with plagiarism? Second, the inclusion of plagiarized (word for word or close to word for word) work demonstrates a lack of careful review. It is sloppy academically. </a:t>
          </a:r>
        </a:p>
      </dsp:txBody>
      <dsp:txXfrm>
        <a:off x="0" y="1884223"/>
        <a:ext cx="6797675" cy="1881464"/>
      </dsp:txXfrm>
    </dsp:sp>
    <dsp:sp modelId="{B64F42B2-C8B9-4E96-A27D-CA013D4F98D0}">
      <dsp:nvSpPr>
        <dsp:cNvPr id="0" name=""/>
        <dsp:cNvSpPr/>
      </dsp:nvSpPr>
      <dsp:spPr>
        <a:xfrm>
          <a:off x="0" y="3765688"/>
          <a:ext cx="679767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F198A9-017D-47DD-95EE-49660FB3C06B}">
      <dsp:nvSpPr>
        <dsp:cNvPr id="0" name=""/>
        <dsp:cNvSpPr/>
      </dsp:nvSpPr>
      <dsp:spPr>
        <a:xfrm>
          <a:off x="0" y="376568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Examples in Board Brief</a:t>
          </a:r>
        </a:p>
      </dsp:txBody>
      <dsp:txXfrm>
        <a:off x="0" y="3765688"/>
        <a:ext cx="6797675" cy="1881464"/>
      </dsp:txXfrm>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10/19/2021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10/19/2021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10/19/2021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10/19/2021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10/19/2021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10/19/2021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10/19/2021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10/19/2021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10/19/2021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10/19/2021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ethsdpublicengagement.schoolsites.ca/current-public-engagement-projects/curriculum-feedback" TargetMode="External"/><Relationship Id="rId2" Type="http://schemas.openxmlformats.org/officeDocument/2006/relationships/hyperlink" Target="https://www.alberta.ca/curriculum-have-your-say.aspx"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648929" y="639097"/>
            <a:ext cx="6253317" cy="3686015"/>
          </a:xfrm>
        </p:spPr>
        <p:txBody>
          <a:bodyPr>
            <a:normAutofit/>
          </a:bodyPr>
          <a:lstStyle/>
          <a:p>
            <a:r>
              <a:rPr lang="en-US" sz="8000" i="1" dirty="0"/>
              <a:t>Draft </a:t>
            </a:r>
            <a:r>
              <a:rPr lang="en-US" i="1" dirty="0"/>
              <a:t>Alberta K-6 Curriculum</a:t>
            </a:r>
            <a:endParaRPr lang="en-US" sz="8000" i="1" dirty="0"/>
          </a:p>
        </p:txBody>
      </p:sp>
      <p:cxnSp>
        <p:nvCxnSpPr>
          <p:cNvPr id="29" name="Straight Connector 28">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08AC96E-AA33-4309-B51D-072F59E6EC0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556686" y="1"/>
            <a:ext cx="4635315" cy="6857999"/>
          </a:xfrm>
          <a:prstGeom prst="rect">
            <a:avLst/>
          </a:prstGeom>
        </p:spPr>
      </p:pic>
    </p:spTree>
    <p:extLst>
      <p:ext uri="{BB962C8B-B14F-4D97-AF65-F5344CB8AC3E}">
        <p14:creationId xmlns:p14="http://schemas.microsoft.com/office/powerpoint/2010/main" val="391274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E182481-6280-499E-8675-459D0B3DE446}"/>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4800">
                <a:solidFill>
                  <a:schemeClr val="tx1">
                    <a:lumMod val="75000"/>
                    <a:lumOff val="25000"/>
                  </a:schemeClr>
                </a:solidFill>
              </a:rPr>
              <a:t>Lacks coherence and integration of ideas</a:t>
            </a:r>
          </a:p>
        </p:txBody>
      </p:sp>
      <p:cxnSp>
        <p:nvCxnSpPr>
          <p:cNvPr id="18" name="Straight Connector 17">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F118E49-52CB-43AB-AA03-82EC6CC8E581}"/>
              </a:ext>
            </a:extLst>
          </p:cNvPr>
          <p:cNvSpPr txBox="1"/>
          <p:nvPr/>
        </p:nvSpPr>
        <p:spPr>
          <a:xfrm>
            <a:off x="1097280" y="2108201"/>
            <a:ext cx="6437367" cy="3760891"/>
          </a:xfrm>
          <a:prstGeom prst="rect">
            <a:avLst/>
          </a:prstGeom>
        </p:spPr>
        <p:txBody>
          <a:bodyPr vert="horz" lIns="0" tIns="45720" rIns="0" bIns="45720" rtlCol="0">
            <a:normAutofit/>
          </a:bodyPr>
          <a:lstStyle/>
          <a:p>
            <a:pPr>
              <a:spcAft>
                <a:spcPts val="600"/>
              </a:spcAft>
              <a:buFont typeface="Calibri" panose="020F0502020204030204" pitchFamily="34" charset="0"/>
            </a:pPr>
            <a:r>
              <a:rPr lang="en-US" dirty="0">
                <a:solidFill>
                  <a:schemeClr val="tx1">
                    <a:lumMod val="75000"/>
                    <a:lumOff val="25000"/>
                  </a:schemeClr>
                </a:solidFill>
              </a:rPr>
              <a:t>	• It is difficult to uncover connections from one topic of 			study to 	another. </a:t>
            </a:r>
          </a:p>
          <a:p>
            <a:pPr marL="742950" lvl="1" indent="-285750">
              <a:spcAft>
                <a:spcPts val="600"/>
              </a:spcAft>
              <a:buFont typeface="Calibri" panose="020F0502020204030204" pitchFamily="34" charset="0"/>
              <a:buChar char="•"/>
            </a:pPr>
            <a:r>
              <a:rPr lang="en-US" dirty="0">
                <a:solidFill>
                  <a:schemeClr val="tx1">
                    <a:lumMod val="75000"/>
                    <a:lumOff val="25000"/>
                  </a:schemeClr>
                </a:solidFill>
              </a:rPr>
              <a:t>Scaffolds that ensure understanding and application to allow learning to go deeper from one topic or grade level to another is lacking. </a:t>
            </a:r>
          </a:p>
          <a:p>
            <a:pPr marL="285750" indent="-285750">
              <a:spcAft>
                <a:spcPts val="600"/>
              </a:spcAft>
              <a:buFont typeface="Calibri" panose="020F0502020204030204" pitchFamily="34" charset="0"/>
              <a:buChar char="•"/>
            </a:pPr>
            <a:r>
              <a:rPr lang="en-US" dirty="0">
                <a:solidFill>
                  <a:schemeClr val="tx1">
                    <a:lumMod val="75000"/>
                    <a:lumOff val="25000"/>
                  </a:schemeClr>
                </a:solidFill>
              </a:rPr>
              <a:t>There are not a lot of specific examples because it is simply “lacking” attention to scaffolding, cross-curricular concepts, coherence across subjects, integration of ideas within and across subjects.  </a:t>
            </a:r>
          </a:p>
        </p:txBody>
      </p:sp>
      <p:pic>
        <p:nvPicPr>
          <p:cNvPr id="7" name="Picture 6">
            <a:extLst>
              <a:ext uri="{FF2B5EF4-FFF2-40B4-BE49-F238E27FC236}">
                <a16:creationId xmlns:a16="http://schemas.microsoft.com/office/drawing/2014/main" id="{2824DCF0-595B-4063-B572-B73DFAD7046F}"/>
              </a:ext>
            </a:extLst>
          </p:cNvPr>
          <p:cNvPicPr>
            <a:picLocks noChangeAspect="1"/>
          </p:cNvPicPr>
          <p:nvPr/>
        </p:nvPicPr>
        <p:blipFill>
          <a:blip r:embed="rId2"/>
          <a:stretch>
            <a:fillRect/>
          </a:stretch>
        </p:blipFill>
        <p:spPr>
          <a:xfrm>
            <a:off x="8129006" y="2845845"/>
            <a:ext cx="3144043" cy="2285601"/>
          </a:xfrm>
          <a:prstGeom prst="rect">
            <a:avLst/>
          </a:prstGeom>
        </p:spPr>
      </p:pic>
      <p:sp>
        <p:nvSpPr>
          <p:cNvPr id="20" name="Rectangle 19">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82935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C71E33-BF4B-4453-8E5C-36620C94CA3B}"/>
              </a:ext>
            </a:extLst>
          </p:cNvPr>
          <p:cNvSpPr>
            <a:spLocks noGrp="1"/>
          </p:cNvSpPr>
          <p:nvPr>
            <p:ph type="title"/>
          </p:nvPr>
        </p:nvSpPr>
        <p:spPr>
          <a:xfrm>
            <a:off x="363984" y="286603"/>
            <a:ext cx="7377935" cy="1450757"/>
          </a:xfrm>
        </p:spPr>
        <p:txBody>
          <a:bodyPr>
            <a:normAutofit fontScale="90000"/>
          </a:bodyPr>
          <a:lstStyle/>
          <a:p>
            <a:r>
              <a:rPr lang="en-US" dirty="0">
                <a:solidFill>
                  <a:schemeClr val="accent1"/>
                </a:solidFill>
              </a:rPr>
              <a:t>Lacking Identification and Development of Resources</a:t>
            </a:r>
            <a:endParaRPr lang="en-CA" dirty="0">
              <a:solidFill>
                <a:schemeClr val="accent1"/>
              </a:solidFill>
            </a:endParaRPr>
          </a:p>
        </p:txBody>
      </p:sp>
      <p:sp>
        <p:nvSpPr>
          <p:cNvPr id="3" name="Content Placeholder 2">
            <a:extLst>
              <a:ext uri="{FF2B5EF4-FFF2-40B4-BE49-F238E27FC236}">
                <a16:creationId xmlns:a16="http://schemas.microsoft.com/office/drawing/2014/main" id="{178DDDCC-B931-4557-ADF2-EA19E1FC56AA}"/>
              </a:ext>
            </a:extLst>
          </p:cNvPr>
          <p:cNvSpPr>
            <a:spLocks noGrp="1"/>
          </p:cNvSpPr>
          <p:nvPr>
            <p:ph idx="1"/>
          </p:nvPr>
        </p:nvSpPr>
        <p:spPr>
          <a:xfrm>
            <a:off x="1044204" y="2023962"/>
            <a:ext cx="6697715" cy="3845131"/>
          </a:xfrm>
        </p:spPr>
        <p:txBody>
          <a:bodyPr>
            <a:normAutofit/>
          </a:bodyPr>
          <a:lstStyle/>
          <a:p>
            <a:r>
              <a:rPr lang="en-US" dirty="0"/>
              <a:t>•</a:t>
            </a:r>
            <a:r>
              <a:rPr lang="en-US" sz="2000" dirty="0"/>
              <a:t>Curriculum people in school jurisdictions have been 	repeatedly told that the resources we currently use 	will align with the new curriculum. </a:t>
            </a:r>
          </a:p>
          <a:p>
            <a:pPr lvl="1">
              <a:buFont typeface="Arial" panose="020B0604020202020204" pitchFamily="34" charset="0"/>
              <a:buChar char="•"/>
            </a:pPr>
            <a:r>
              <a:rPr lang="en-US" sz="2000" dirty="0"/>
              <a:t>This is not possible as topics in this draft are either not in our current curriculum or are not introduced at the age level expected with the draft. This is significant for expectations with piloting. </a:t>
            </a:r>
          </a:p>
          <a:p>
            <a:pPr lvl="1">
              <a:buFont typeface="Arial" panose="020B0604020202020204" pitchFamily="34" charset="0"/>
              <a:buChar char="•"/>
            </a:pPr>
            <a:r>
              <a:rPr lang="en-US" sz="2000" dirty="0"/>
              <a:t>Historically, when a curriculum reaches a pilot level, it includes some basic resources that have been carefully selected over the course of a year by curriculum resource committees comprised of teachers across the province. </a:t>
            </a:r>
            <a:endParaRPr lang="en-CA" sz="2000" dirty="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1"/>
            <a:ext cx="4050791"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0FA2369-10B3-4A99-93ED-036A92FD9C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97109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30DF46D-AB89-4B3C-8D7B-11CBDD08DBEE}"/>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Plagiarism </a:t>
            </a:r>
            <a:endParaRPr lang="en-CA" sz="3600">
              <a:solidFill>
                <a:schemeClr val="bg1"/>
              </a:solidFill>
            </a:endParaRPr>
          </a:p>
        </p:txBody>
      </p:sp>
      <p:graphicFrame>
        <p:nvGraphicFramePr>
          <p:cNvPr id="5" name="Content Placeholder 2">
            <a:extLst>
              <a:ext uri="{FF2B5EF4-FFF2-40B4-BE49-F238E27FC236}">
                <a16:creationId xmlns:a16="http://schemas.microsoft.com/office/drawing/2014/main" id="{7A80A8FD-88A1-4B07-88CD-80BA336A4B24}"/>
              </a:ext>
            </a:extLst>
          </p:cNvPr>
          <p:cNvGraphicFramePr>
            <a:graphicFrameLocks noGrp="1"/>
          </p:cNvGraphicFramePr>
          <p:nvPr>
            <p:ph idx="1"/>
            <p:extLst>
              <p:ext uri="{D42A27DB-BD31-4B8C-83A1-F6EECF244321}">
                <p14:modId xmlns:p14="http://schemas.microsoft.com/office/powerpoint/2010/main" val="70553162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0611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7B4A5C-455D-475A-9CA2-6033DF563B1B}"/>
              </a:ext>
            </a:extLst>
          </p:cNvPr>
          <p:cNvSpPr>
            <a:spLocks noGrp="1"/>
          </p:cNvSpPr>
          <p:nvPr>
            <p:ph type="title"/>
          </p:nvPr>
        </p:nvSpPr>
        <p:spPr>
          <a:xfrm>
            <a:off x="858749" y="963997"/>
            <a:ext cx="3787457" cy="4938361"/>
          </a:xfrm>
        </p:spPr>
        <p:txBody>
          <a:bodyPr anchor="ctr">
            <a:normAutofit/>
          </a:bodyPr>
          <a:lstStyle/>
          <a:p>
            <a:pPr algn="r"/>
            <a:r>
              <a:rPr lang="en-US" dirty="0"/>
              <a:t>BREAKOUT GROUPS</a:t>
            </a:r>
            <a:endParaRPr lang="en-CA" dirty="0"/>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08B161F-AE4C-46C8-9378-A5BD74D2D89F}"/>
              </a:ext>
            </a:extLst>
          </p:cNvPr>
          <p:cNvSpPr>
            <a:spLocks noGrp="1"/>
          </p:cNvSpPr>
          <p:nvPr>
            <p:ph idx="1"/>
          </p:nvPr>
        </p:nvSpPr>
        <p:spPr>
          <a:xfrm>
            <a:off x="5301798" y="963507"/>
            <a:ext cx="5968181" cy="4938851"/>
          </a:xfrm>
        </p:spPr>
        <p:txBody>
          <a:bodyPr anchor="ctr">
            <a:normAutofit fontScale="92500" lnSpcReduction="20000"/>
          </a:bodyPr>
          <a:lstStyle/>
          <a:p>
            <a:r>
              <a:rPr lang="en-US" dirty="0"/>
              <a:t>Think about the three areas that the Minister is seeking feedback about: </a:t>
            </a:r>
            <a:r>
              <a:rPr lang="en-US" sz="2000" dirty="0">
                <a:solidFill>
                  <a:schemeClr val="tx2"/>
                </a:solidFill>
              </a:rPr>
              <a:t>Developmental Appropriateness, Diverse Perspectives and Cultures, and Content.</a:t>
            </a:r>
          </a:p>
          <a:p>
            <a:r>
              <a:rPr lang="en-US" sz="2000" dirty="0">
                <a:solidFill>
                  <a:schemeClr val="tx2"/>
                </a:solidFill>
              </a:rPr>
              <a:t>In your group, ask one person to take notes.</a:t>
            </a:r>
          </a:p>
          <a:p>
            <a:r>
              <a:rPr lang="en-US" sz="2000" dirty="0">
                <a:solidFill>
                  <a:schemeClr val="tx2"/>
                </a:solidFill>
              </a:rPr>
              <a:t>Discuss: </a:t>
            </a:r>
          </a:p>
          <a:p>
            <a:r>
              <a:rPr lang="en-US" sz="2000" dirty="0">
                <a:solidFill>
                  <a:schemeClr val="tx2"/>
                </a:solidFill>
              </a:rPr>
              <a:t>1. What do you support about the </a:t>
            </a:r>
            <a:r>
              <a:rPr lang="en-US" sz="2000" i="1" dirty="0">
                <a:solidFill>
                  <a:schemeClr val="tx2"/>
                </a:solidFill>
              </a:rPr>
              <a:t>draft </a:t>
            </a:r>
            <a:r>
              <a:rPr lang="en-US" sz="2000" dirty="0">
                <a:solidFill>
                  <a:schemeClr val="tx2"/>
                </a:solidFill>
              </a:rPr>
              <a:t>curriculum: Do you see any strengths related to developmental appropriateness, diverse perspectives or content? </a:t>
            </a:r>
          </a:p>
          <a:p>
            <a:r>
              <a:rPr lang="en-US" sz="2000" dirty="0">
                <a:solidFill>
                  <a:schemeClr val="tx2"/>
                </a:solidFill>
              </a:rPr>
              <a:t>2. What do you find problematic about the </a:t>
            </a:r>
            <a:r>
              <a:rPr lang="en-US" sz="2000" i="1" dirty="0">
                <a:solidFill>
                  <a:schemeClr val="tx2"/>
                </a:solidFill>
              </a:rPr>
              <a:t>draft </a:t>
            </a:r>
            <a:r>
              <a:rPr lang="en-US" sz="2000" dirty="0">
                <a:solidFill>
                  <a:schemeClr val="tx2"/>
                </a:solidFill>
              </a:rPr>
              <a:t>curriculum in the areas of developmental appropriateness, diverse perspectives or content?</a:t>
            </a:r>
          </a:p>
          <a:p>
            <a:r>
              <a:rPr lang="en-US" sz="2000" dirty="0">
                <a:solidFill>
                  <a:schemeClr val="tx2"/>
                </a:solidFill>
              </a:rPr>
              <a:t>As a group, try to decide on three responses for each question to share with the whole group when the breakout group is finished. </a:t>
            </a:r>
            <a:endParaRPr lang="en-CA" dirty="0"/>
          </a:p>
        </p:txBody>
      </p:sp>
    </p:spTree>
    <p:extLst>
      <p:ext uri="{BB962C8B-B14F-4D97-AF65-F5344CB8AC3E}">
        <p14:creationId xmlns:p14="http://schemas.microsoft.com/office/powerpoint/2010/main" val="176989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86603"/>
            <a:ext cx="10058400" cy="1210727"/>
          </a:xfrm>
        </p:spPr>
        <p:txBody>
          <a:bodyPr>
            <a:normAutofit/>
          </a:bodyPr>
          <a:lstStyle/>
          <a:p>
            <a:r>
              <a:rPr lang="en-US" dirty="0"/>
              <a:t>History of Development</a:t>
            </a:r>
          </a:p>
        </p:txBody>
      </p:sp>
      <p:graphicFrame>
        <p:nvGraphicFramePr>
          <p:cNvPr id="14" name="Content Placeholder 2" descr="SmartArt timeline">
            <a:extLst>
              <a:ext uri="{FF2B5EF4-FFF2-40B4-BE49-F238E27FC236}">
                <a16:creationId xmlns:a16="http://schemas.microsoft.com/office/drawing/2014/main" id="{62612D72-5A4E-430E-8505-B2C209DA7C74}"/>
              </a:ext>
            </a:extLst>
          </p:cNvPr>
          <p:cNvGraphicFramePr>
            <a:graphicFrameLocks noGrp="1"/>
          </p:cNvGraphicFramePr>
          <p:nvPr>
            <p:ph idx="1"/>
            <p:extLst>
              <p:ext uri="{D42A27DB-BD31-4B8C-83A1-F6EECF244321}">
                <p14:modId xmlns:p14="http://schemas.microsoft.com/office/powerpoint/2010/main" val="3642845420"/>
              </p:ext>
            </p:extLst>
          </p:nvPr>
        </p:nvGraphicFramePr>
        <p:xfrm>
          <a:off x="203676" y="2201384"/>
          <a:ext cx="11988324" cy="4245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B76E1560-9D57-4D86-A03C-D878813EF959}"/>
              </a:ext>
            </a:extLst>
          </p:cNvPr>
          <p:cNvSpPr/>
          <p:nvPr/>
        </p:nvSpPr>
        <p:spPr>
          <a:xfrm>
            <a:off x="7452360" y="2304254"/>
            <a:ext cx="3234690" cy="1668780"/>
          </a:xfrm>
          <a:prstGeom prst="rect">
            <a:avLst/>
          </a:prstGeom>
          <a:solidFill>
            <a:schemeClr val="accent5">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t>Curriculum working groups continue</a:t>
            </a:r>
          </a:p>
          <a:p>
            <a:pPr algn="ctr"/>
            <a:r>
              <a:rPr lang="en-US" sz="1100" dirty="0"/>
              <a:t>Refined Standards – categories included diversity, inclusion, accessibility, equity, multiple perspectives</a:t>
            </a:r>
          </a:p>
          <a:p>
            <a:pPr algn="ctr"/>
            <a:r>
              <a:rPr lang="en-US" sz="1100" dirty="0"/>
              <a:t>Wholistic student development</a:t>
            </a:r>
          </a:p>
          <a:p>
            <a:pPr algn="ctr"/>
            <a:r>
              <a:rPr lang="en-US" sz="1100" dirty="0"/>
              <a:t>Literacy and Numeracy</a:t>
            </a:r>
          </a:p>
          <a:p>
            <a:pPr algn="ctr"/>
            <a:r>
              <a:rPr lang="en-US" sz="1100" dirty="0"/>
              <a:t>Comprehensive developmentally appropriate scope and sequence for learning outcomes</a:t>
            </a:r>
          </a:p>
          <a:p>
            <a:pPr algn="ctr"/>
            <a:r>
              <a:rPr lang="en-US" sz="1100" dirty="0"/>
              <a:t>Ready for Pilot</a:t>
            </a:r>
          </a:p>
          <a:p>
            <a:pPr algn="ctr"/>
            <a:endParaRPr lang="en-CA" sz="1100" dirty="0"/>
          </a:p>
        </p:txBody>
      </p:sp>
      <p:sp>
        <p:nvSpPr>
          <p:cNvPr id="4" name="Rectangle 3">
            <a:extLst>
              <a:ext uri="{FF2B5EF4-FFF2-40B4-BE49-F238E27FC236}">
                <a16:creationId xmlns:a16="http://schemas.microsoft.com/office/drawing/2014/main" id="{C1C60103-616C-492D-A1B5-705648AEB017}"/>
              </a:ext>
            </a:extLst>
          </p:cNvPr>
          <p:cNvSpPr/>
          <p:nvPr/>
        </p:nvSpPr>
        <p:spPr>
          <a:xfrm>
            <a:off x="8753634" y="4677088"/>
            <a:ext cx="3438366" cy="16687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t>UPC – curriculum shelved</a:t>
            </a:r>
          </a:p>
          <a:p>
            <a:pPr algn="ctr"/>
            <a:r>
              <a:rPr lang="en-US" sz="1100" dirty="0"/>
              <a:t>Advisory panel comprised of “experts” (no teachers)</a:t>
            </a:r>
          </a:p>
          <a:p>
            <a:pPr algn="ctr"/>
            <a:r>
              <a:rPr lang="en-US" sz="1100" dirty="0"/>
              <a:t>New Ministerial Order on Student Learning: knowledge development, character development and community engagement</a:t>
            </a:r>
          </a:p>
          <a:p>
            <a:pPr algn="ctr"/>
            <a:r>
              <a:rPr lang="en-US" sz="1100" dirty="0"/>
              <a:t>Small “confidential” working groups</a:t>
            </a:r>
          </a:p>
          <a:p>
            <a:pPr algn="ctr"/>
            <a:r>
              <a:rPr lang="en-US" sz="1100" dirty="0"/>
              <a:t>Maintained literacy &amp; numeracy focus</a:t>
            </a:r>
          </a:p>
          <a:p>
            <a:pPr algn="ctr"/>
            <a:r>
              <a:rPr lang="en-US" sz="1100" dirty="0"/>
              <a:t>Shifted focus away from competencies to: (1) knowledge development with focus on “great works” (2) character development (3) community engagement </a:t>
            </a:r>
            <a:endParaRPr lang="en-CA" sz="1100" dirty="0"/>
          </a:p>
        </p:txBody>
      </p:sp>
    </p:spTree>
    <p:extLst>
      <p:ext uri="{BB962C8B-B14F-4D97-AF65-F5344CB8AC3E}">
        <p14:creationId xmlns:p14="http://schemas.microsoft.com/office/powerpoint/2010/main" val="248254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Development</a:t>
            </a:r>
            <a:endParaRPr lang="en-CA" dirty="0"/>
          </a:p>
        </p:txBody>
      </p:sp>
      <p:sp>
        <p:nvSpPr>
          <p:cNvPr id="3" name="Content Placeholder 2"/>
          <p:cNvSpPr>
            <a:spLocks noGrp="1"/>
          </p:cNvSpPr>
          <p:nvPr>
            <p:ph idx="1"/>
          </p:nvPr>
        </p:nvSpPr>
        <p:spPr/>
        <p:txBody>
          <a:bodyPr>
            <a:normAutofit fontScale="92500" lnSpcReduction="20000"/>
          </a:bodyPr>
          <a:lstStyle/>
          <a:p>
            <a:r>
              <a:rPr lang="en-US" dirty="0"/>
              <a:t>August to November 2020 – Design and Development</a:t>
            </a:r>
          </a:p>
          <a:p>
            <a:pPr>
              <a:buFont typeface="Arial" panose="020B0604020202020204" pitchFamily="34" charset="0"/>
              <a:buChar char="•"/>
            </a:pPr>
            <a:r>
              <a:rPr lang="en-US" dirty="0"/>
              <a:t>  Design and development based on:</a:t>
            </a:r>
          </a:p>
          <a:p>
            <a:pPr lvl="1">
              <a:buFont typeface="Arial" panose="020B0604020202020204" pitchFamily="34" charset="0"/>
              <a:buChar char="•"/>
            </a:pPr>
            <a:r>
              <a:rPr lang="en-US" dirty="0"/>
              <a:t>The new Ministerial Order on Student Learning</a:t>
            </a:r>
          </a:p>
          <a:p>
            <a:pPr lvl="1">
              <a:buFont typeface="Arial" panose="020B0604020202020204" pitchFamily="34" charset="0"/>
              <a:buChar char="•"/>
            </a:pPr>
            <a:r>
              <a:rPr lang="en-US" dirty="0"/>
              <a:t>The Guiding Framework for Curriculum Design and Development</a:t>
            </a:r>
          </a:p>
          <a:p>
            <a:pPr lvl="2">
              <a:buFont typeface="Arial" panose="020B0604020202020204" pitchFamily="34" charset="0"/>
              <a:buChar char="•"/>
            </a:pPr>
            <a:r>
              <a:rPr lang="en-US" dirty="0"/>
              <a:t>Foundations for learning are literacy and numeracy  (maintained from previous draft curriculum)</a:t>
            </a:r>
          </a:p>
          <a:p>
            <a:pPr lvl="2">
              <a:buFont typeface="Arial" panose="020B0604020202020204" pitchFamily="34" charset="0"/>
              <a:buChar char="•"/>
            </a:pPr>
            <a:r>
              <a:rPr lang="en-US" dirty="0"/>
              <a:t>Outcomes: Knowledge Development, Character Development; Community Engagement</a:t>
            </a:r>
          </a:p>
          <a:p>
            <a:pPr lvl="2">
              <a:buFont typeface="Arial" panose="020B0604020202020204" pitchFamily="34" charset="0"/>
              <a:buChar char="•"/>
            </a:pPr>
            <a:r>
              <a:rPr lang="en-US" dirty="0"/>
              <a:t>Subject specific guidelines are outlined in:</a:t>
            </a:r>
          </a:p>
          <a:p>
            <a:pPr lvl="3">
              <a:buFont typeface="Arial" panose="020B0604020202020204" pitchFamily="34" charset="0"/>
              <a:buChar char="•"/>
            </a:pPr>
            <a:r>
              <a:rPr lang="en-US" dirty="0"/>
              <a:t>Language Arts and Literature; Mathematics; Science; Social Studies; Physical Education and Wellness; Fine Arts</a:t>
            </a:r>
          </a:p>
          <a:p>
            <a:pPr lvl="2">
              <a:buFont typeface="Arial" panose="020B0604020202020204" pitchFamily="34" charset="0"/>
              <a:buChar char="•"/>
            </a:pPr>
            <a:r>
              <a:rPr lang="en-US" dirty="0"/>
              <a:t>The Student Competencies carried over from previous draft are included in the Guide</a:t>
            </a:r>
          </a:p>
          <a:p>
            <a:pPr lvl="1">
              <a:buFont typeface="Arial" panose="020B0604020202020204" pitchFamily="34" charset="0"/>
              <a:buChar char="•"/>
            </a:pPr>
            <a:r>
              <a:rPr lang="en-US" dirty="0"/>
              <a:t>Research and best practice from other jurisdictions (not identified)</a:t>
            </a:r>
          </a:p>
          <a:p>
            <a:pPr lvl="1">
              <a:buFont typeface="Arial" panose="020B0604020202020204" pitchFamily="34" charset="0"/>
              <a:buChar char="•"/>
            </a:pPr>
            <a:r>
              <a:rPr lang="en-US" dirty="0"/>
              <a:t>Feedback from engagements</a:t>
            </a:r>
          </a:p>
          <a:p>
            <a:pPr lvl="1">
              <a:buFont typeface="Arial" panose="020B0604020202020204" pitchFamily="34" charset="0"/>
              <a:buChar char="•"/>
            </a:pPr>
            <a:r>
              <a:rPr lang="en-US" dirty="0"/>
              <a:t>Input from curriculum working group (100 teachers)</a:t>
            </a:r>
          </a:p>
          <a:p>
            <a:pPr lvl="1">
              <a:buFont typeface="Arial" panose="020B0604020202020204" pitchFamily="34" charset="0"/>
              <a:buChar char="•"/>
            </a:pPr>
            <a:r>
              <a:rPr lang="en-US" dirty="0"/>
              <a:t>Input from post-secondary partners</a:t>
            </a:r>
          </a:p>
          <a:p>
            <a:pPr lvl="3">
              <a:buFont typeface="Arial" panose="020B0604020202020204" pitchFamily="34" charset="0"/>
              <a:buChar char="•"/>
            </a:pPr>
            <a:endParaRPr lang="en-US" dirty="0"/>
          </a:p>
          <a:p>
            <a:pPr marL="0" indent="0">
              <a:buNone/>
            </a:pPr>
            <a:endParaRPr lang="en-CA" sz="1400" dirty="0"/>
          </a:p>
        </p:txBody>
      </p:sp>
    </p:spTree>
    <p:extLst>
      <p:ext uri="{BB962C8B-B14F-4D97-AF65-F5344CB8AC3E}">
        <p14:creationId xmlns:p14="http://schemas.microsoft.com/office/powerpoint/2010/main" val="1924566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Development</a:t>
            </a:r>
            <a:endParaRPr lang="en-CA" dirty="0"/>
          </a:p>
        </p:txBody>
      </p:sp>
      <p:sp>
        <p:nvSpPr>
          <p:cNvPr id="3" name="Content Placeholder 2"/>
          <p:cNvSpPr>
            <a:spLocks noGrp="1"/>
          </p:cNvSpPr>
          <p:nvPr>
            <p:ph idx="1"/>
          </p:nvPr>
        </p:nvSpPr>
        <p:spPr/>
        <p:txBody>
          <a:bodyPr/>
          <a:lstStyle/>
          <a:p>
            <a:r>
              <a:rPr lang="en-US" dirty="0"/>
              <a:t>2021-22 School Year: Piloting of the </a:t>
            </a:r>
            <a:r>
              <a:rPr lang="en-US" i="1" dirty="0"/>
              <a:t>Draft </a:t>
            </a:r>
            <a:r>
              <a:rPr lang="en-US" dirty="0"/>
              <a:t>K-6 Curriculum. </a:t>
            </a:r>
          </a:p>
          <a:p>
            <a:pPr lvl="1"/>
            <a:r>
              <a:rPr lang="en-US" dirty="0"/>
              <a:t>58 of the 63 school divisions (Public, Separate, Francophone) refused to pilot</a:t>
            </a:r>
          </a:p>
          <a:p>
            <a:r>
              <a:rPr lang="en-US" dirty="0"/>
              <a:t>Full implementation scheduled fro the 2022-2023 school year</a:t>
            </a:r>
          </a:p>
          <a:p>
            <a:pPr lvl="1"/>
            <a:r>
              <a:rPr lang="en-US" dirty="0"/>
              <a:t> Wonder about how any recommendations can make a difference with this timeline</a:t>
            </a:r>
          </a:p>
          <a:p>
            <a:pPr lvl="1"/>
            <a:r>
              <a:rPr lang="en-US" dirty="0"/>
              <a:t>Wonder about how resources will be selected and made available with this timeline</a:t>
            </a:r>
          </a:p>
          <a:p>
            <a:r>
              <a:rPr lang="en-US" dirty="0"/>
              <a:t>Next steps for implementation: Design, draft and review grades 7-10 in 2021-2022; Pilot in 2022-23; Implement 2023-24. Grades 11-12 scheduled for implementation 2023-24</a:t>
            </a:r>
            <a:endParaRPr lang="en-CA" dirty="0"/>
          </a:p>
        </p:txBody>
      </p:sp>
    </p:spTree>
    <p:extLst>
      <p:ext uri="{BB962C8B-B14F-4D97-AF65-F5344CB8AC3E}">
        <p14:creationId xmlns:p14="http://schemas.microsoft.com/office/powerpoint/2010/main" val="3929257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3118BE-BFC0-494E-9B7C-0F544AEBEE5E}"/>
              </a:ext>
            </a:extLst>
          </p:cNvPr>
          <p:cNvSpPr>
            <a:spLocks noGrp="1"/>
          </p:cNvSpPr>
          <p:nvPr>
            <p:ph type="title"/>
          </p:nvPr>
        </p:nvSpPr>
        <p:spPr>
          <a:xfrm>
            <a:off x="4833146" y="310717"/>
            <a:ext cx="7107394" cy="5797119"/>
          </a:xfrm>
        </p:spPr>
        <p:txBody>
          <a:bodyPr vert="horz" lIns="91440" tIns="45720" rIns="91440" bIns="45720" rtlCol="0" anchor="ctr">
            <a:normAutofit fontScale="90000"/>
          </a:bodyPr>
          <a:lstStyle/>
          <a:p>
            <a:r>
              <a:rPr lang="en-US" sz="1600" dirty="0">
                <a:solidFill>
                  <a:schemeClr val="tx2"/>
                </a:solidFill>
              </a:rPr>
              <a:t>Alberta Education has tasked stakeholders with providing feedback including:</a:t>
            </a:r>
            <a:br>
              <a:rPr lang="en-US" sz="1600" dirty="0">
                <a:solidFill>
                  <a:schemeClr val="tx2"/>
                </a:solidFill>
              </a:rPr>
            </a:br>
            <a:r>
              <a:rPr lang="en-US" sz="1600" dirty="0">
                <a:solidFill>
                  <a:schemeClr val="tx2"/>
                </a:solidFill>
              </a:rPr>
              <a:t>Alberta Teachers’ Association (ATA)</a:t>
            </a:r>
            <a:br>
              <a:rPr lang="en-US" sz="1600" dirty="0">
                <a:solidFill>
                  <a:schemeClr val="tx2"/>
                </a:solidFill>
              </a:rPr>
            </a:br>
            <a:r>
              <a:rPr lang="en-US" sz="1600" dirty="0">
                <a:solidFill>
                  <a:schemeClr val="tx2"/>
                </a:solidFill>
              </a:rPr>
              <a:t>College of Alberta School Superintendents (CASS)</a:t>
            </a:r>
            <a:br>
              <a:rPr lang="en-US" sz="1600" dirty="0">
                <a:solidFill>
                  <a:schemeClr val="tx2"/>
                </a:solidFill>
              </a:rPr>
            </a:br>
            <a:r>
              <a:rPr lang="en-US" sz="1600" dirty="0">
                <a:solidFill>
                  <a:schemeClr val="tx2"/>
                </a:solidFill>
              </a:rPr>
              <a:t>Alberta School Council Association (ASCA)</a:t>
            </a:r>
            <a:br>
              <a:rPr lang="en-US" sz="1600" dirty="0">
                <a:solidFill>
                  <a:schemeClr val="tx2"/>
                </a:solidFill>
              </a:rPr>
            </a:br>
            <a:r>
              <a:rPr lang="en-US" sz="1600" dirty="0">
                <a:solidFill>
                  <a:schemeClr val="tx2"/>
                </a:solidFill>
              </a:rPr>
              <a:t>Alberta School Board Association (ASBA)</a:t>
            </a:r>
            <a:br>
              <a:rPr lang="en-US" sz="1600" dirty="0">
                <a:solidFill>
                  <a:schemeClr val="tx2"/>
                </a:solidFill>
              </a:rPr>
            </a:br>
            <a:br>
              <a:rPr lang="en-US" sz="1600" dirty="0">
                <a:solidFill>
                  <a:schemeClr val="tx2"/>
                </a:solidFill>
              </a:rPr>
            </a:br>
            <a:r>
              <a:rPr lang="en-US" sz="1600" dirty="0">
                <a:solidFill>
                  <a:schemeClr val="tx2"/>
                </a:solidFill>
              </a:rPr>
              <a:t>Alberta Education also has a feedback site open for all individuals and groups to provide feedback. Link: </a:t>
            </a:r>
            <a:r>
              <a:rPr lang="en-CA" sz="1600" dirty="0">
                <a:hlinkClick r:id="rId2"/>
              </a:rPr>
              <a:t>Have your say | Alberta.ca</a:t>
            </a:r>
            <a:br>
              <a:rPr lang="en-CA" sz="1600" dirty="0"/>
            </a:br>
            <a:br>
              <a:rPr lang="en-CA" sz="1600" dirty="0"/>
            </a:br>
            <a:r>
              <a:rPr lang="en-US" sz="1600" dirty="0">
                <a:solidFill>
                  <a:schemeClr val="tx2"/>
                </a:solidFill>
              </a:rPr>
              <a:t>Each School Board has the opportunity to provide a brief to inform the overall ASBA report to the Minister of Education regarding the curriculum </a:t>
            </a:r>
            <a:br>
              <a:rPr lang="en-US" sz="1600" dirty="0">
                <a:solidFill>
                  <a:schemeClr val="tx2"/>
                </a:solidFill>
              </a:rPr>
            </a:br>
            <a:r>
              <a:rPr lang="en-US" sz="1600" dirty="0">
                <a:solidFill>
                  <a:schemeClr val="tx2"/>
                </a:solidFill>
              </a:rPr>
              <a:t>Lethbridge School Division is seeking parent and community perspective to inform the brief by the Board of Lethbridge School Division.</a:t>
            </a:r>
            <a:br>
              <a:rPr lang="en-US" sz="1600" dirty="0">
                <a:solidFill>
                  <a:schemeClr val="tx2"/>
                </a:solidFill>
              </a:rPr>
            </a:br>
            <a:r>
              <a:rPr lang="en-US" sz="1600" dirty="0">
                <a:solidFill>
                  <a:schemeClr val="tx2"/>
                </a:solidFill>
              </a:rPr>
              <a:t>Two strategies:</a:t>
            </a:r>
            <a:br>
              <a:rPr lang="en-US" sz="1600" dirty="0">
                <a:solidFill>
                  <a:schemeClr val="tx2"/>
                </a:solidFill>
              </a:rPr>
            </a:br>
            <a:r>
              <a:rPr lang="en-US" sz="1600" dirty="0">
                <a:solidFill>
                  <a:schemeClr val="tx2"/>
                </a:solidFill>
              </a:rPr>
              <a:t>As part of this evening, you will have the opportunity to break into a smaller discussion group and bring back any common themes to the whole group. The common themes will be noted and summarized for the Board.</a:t>
            </a:r>
            <a:br>
              <a:rPr lang="en-US" sz="1600" dirty="0">
                <a:solidFill>
                  <a:schemeClr val="tx2"/>
                </a:solidFill>
              </a:rPr>
            </a:br>
            <a:br>
              <a:rPr lang="en-US" sz="1600" dirty="0">
                <a:solidFill>
                  <a:schemeClr val="tx2"/>
                </a:solidFill>
              </a:rPr>
            </a:br>
            <a:r>
              <a:rPr lang="en-US" sz="1600" dirty="0">
                <a:solidFill>
                  <a:schemeClr val="tx2"/>
                </a:solidFill>
              </a:rPr>
              <a:t>There is a feedback loop on the Lethbridge School Division Engagement Website. The feedback loop is open now and will be closed the end of the day November 1</a:t>
            </a:r>
            <a:r>
              <a:rPr lang="en-US" sz="1600" baseline="30000" dirty="0">
                <a:solidFill>
                  <a:schemeClr val="tx2"/>
                </a:solidFill>
              </a:rPr>
              <a:t>st</a:t>
            </a:r>
            <a:r>
              <a:rPr lang="en-US" sz="1600" dirty="0">
                <a:solidFill>
                  <a:schemeClr val="tx2"/>
                </a:solidFill>
              </a:rPr>
              <a:t> so that it can be synthesized and summarized.</a:t>
            </a:r>
            <a:br>
              <a:rPr lang="en-US" sz="1600" dirty="0">
                <a:solidFill>
                  <a:schemeClr val="tx2"/>
                </a:solidFill>
              </a:rPr>
            </a:br>
            <a:r>
              <a:rPr lang="en-US" sz="1600" dirty="0">
                <a:solidFill>
                  <a:schemeClr val="tx2"/>
                </a:solidFill>
              </a:rPr>
              <a:t>The Engagement Site provides links to information regarding the curriculum. </a:t>
            </a:r>
            <a:br>
              <a:rPr lang="en-US" sz="1600" dirty="0">
                <a:solidFill>
                  <a:schemeClr val="tx2"/>
                </a:solidFill>
              </a:rPr>
            </a:br>
            <a:r>
              <a:rPr lang="en-US" sz="1600" dirty="0">
                <a:solidFill>
                  <a:schemeClr val="tx2"/>
                </a:solidFill>
              </a:rPr>
              <a:t>The feedback loop is organized to gather thoughts in the areas that the Minister has requested: Developmental Appropriateness; Diverse Perspectives and Cultures; Content. Link to the Feedback Loop:  </a:t>
            </a:r>
            <a:r>
              <a:rPr lang="en-US" sz="1600" dirty="0">
                <a:hlinkClick r:id="rId3"/>
              </a:rPr>
              <a:t>Curriculum Feedback | Public Engagement (schoolsites.ca)</a:t>
            </a:r>
            <a:br>
              <a:rPr lang="en-US" sz="1600" dirty="0"/>
            </a:br>
            <a:br>
              <a:rPr lang="en-US" sz="1600" dirty="0">
                <a:solidFill>
                  <a:schemeClr val="tx2"/>
                </a:solidFill>
              </a:rPr>
            </a:br>
            <a:endParaRPr lang="en-US" sz="1600" dirty="0">
              <a:solidFill>
                <a:schemeClr val="tx2"/>
              </a:solidFill>
            </a:endParaRPr>
          </a:p>
        </p:txBody>
      </p:sp>
      <p:sp>
        <p:nvSpPr>
          <p:cNvPr id="26" name="Rectangle 25">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01F84CF8-2331-415C-BB60-2C921D641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9B95DC26-2656-4A0E-B83F-0EB42B361F19}"/>
              </a:ext>
            </a:extLst>
          </p:cNvPr>
          <p:cNvSpPr txBox="1"/>
          <p:nvPr/>
        </p:nvSpPr>
        <p:spPr>
          <a:xfrm>
            <a:off x="251460" y="803564"/>
            <a:ext cx="4091940" cy="5632311"/>
          </a:xfrm>
          <a:prstGeom prst="rect">
            <a:avLst/>
          </a:prstGeom>
          <a:noFill/>
        </p:spPr>
        <p:txBody>
          <a:bodyPr wrap="square" rtlCol="0">
            <a:spAutoFit/>
          </a:bodyPr>
          <a:lstStyle/>
          <a:p>
            <a:r>
              <a:rPr lang="en-US" sz="6000" dirty="0"/>
              <a:t>FEEDBACK BEING GATHERED – IMPORTANT TO ENGAGE</a:t>
            </a:r>
            <a:endParaRPr lang="en-CA" sz="6000" dirty="0"/>
          </a:p>
        </p:txBody>
      </p:sp>
    </p:spTree>
    <p:extLst>
      <p:ext uri="{BB962C8B-B14F-4D97-AF65-F5344CB8AC3E}">
        <p14:creationId xmlns:p14="http://schemas.microsoft.com/office/powerpoint/2010/main" val="2935604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EB02D-448D-4A86-B559-D27B1E55B570}"/>
              </a:ext>
            </a:extLst>
          </p:cNvPr>
          <p:cNvSpPr>
            <a:spLocks noGrp="1"/>
          </p:cNvSpPr>
          <p:nvPr>
            <p:ph type="title"/>
          </p:nvPr>
        </p:nvSpPr>
        <p:spPr>
          <a:xfrm>
            <a:off x="1097280" y="286603"/>
            <a:ext cx="10058400" cy="702305"/>
          </a:xfrm>
        </p:spPr>
        <p:txBody>
          <a:bodyPr>
            <a:normAutofit fontScale="90000"/>
          </a:bodyPr>
          <a:lstStyle/>
          <a:p>
            <a:r>
              <a:rPr lang="en-US" dirty="0"/>
              <a:t>Board Media Release April 10</a:t>
            </a:r>
            <a:endParaRPr lang="en-CA" dirty="0"/>
          </a:p>
        </p:txBody>
      </p:sp>
      <p:sp>
        <p:nvSpPr>
          <p:cNvPr id="3" name="Content Placeholder 2">
            <a:extLst>
              <a:ext uri="{FF2B5EF4-FFF2-40B4-BE49-F238E27FC236}">
                <a16:creationId xmlns:a16="http://schemas.microsoft.com/office/drawing/2014/main" id="{059A7FF4-C63A-40E2-804A-9E13397340DD}"/>
              </a:ext>
            </a:extLst>
          </p:cNvPr>
          <p:cNvSpPr>
            <a:spLocks noGrp="1"/>
          </p:cNvSpPr>
          <p:nvPr>
            <p:ph idx="1"/>
          </p:nvPr>
        </p:nvSpPr>
        <p:spPr>
          <a:xfrm>
            <a:off x="297180" y="1234439"/>
            <a:ext cx="11601450" cy="5336957"/>
          </a:xfrm>
        </p:spPr>
        <p:txBody>
          <a:bodyPr>
            <a:normAutofit fontScale="55000" lnSpcReduction="20000"/>
          </a:bodyPr>
          <a:lstStyle/>
          <a:p>
            <a:endParaRPr lang="en-US" dirty="0"/>
          </a:p>
          <a:p>
            <a:pPr marL="0" indent="0">
              <a:buNone/>
            </a:pPr>
            <a:r>
              <a:rPr lang="en-US" dirty="0"/>
              <a:t>Lethbridge School Division will not be participating in the 2021/2022 piloting of the Draft Alberta K-6 Curriculum, released by government on March 29.  </a:t>
            </a:r>
          </a:p>
          <a:p>
            <a:r>
              <a:rPr lang="en-US" dirty="0"/>
              <a:t>School Division trustees and Division administration have reviewed the content and engaged in discussion regarding alignment of the draft curriculum with the vision, mission and priorities of Lethbridge School Division. Unfortunately, the draft curriculum does not support quality learning that will develop innovative thinkers or responsible citizens with inclusive mindsets.  </a:t>
            </a:r>
          </a:p>
          <a:p>
            <a:r>
              <a:rPr lang="en-US" dirty="0"/>
              <a:t>We recognize that piloting curriculum typically comes with many benefits, including direct feedback opportunities and professional learning support. </a:t>
            </a:r>
          </a:p>
          <a:p>
            <a:r>
              <a:rPr lang="en-US" dirty="0"/>
              <a:t>The draft curriculum as presented, however, includes significant structural and content changes that alter how education is delivered. These types of major adjustments are typically not the outcome of a pilot. </a:t>
            </a:r>
          </a:p>
          <a:p>
            <a:r>
              <a:rPr lang="en-US" dirty="0"/>
              <a:t>"Alberta has been renowned for a world-class curriculum," said Christine Light, Chair of the Lethbridge School Division Board of Trustees. "The Board of Trustees does not believe it would be ethical or responsible to have our teachers and students navigate the proposed draft curriculum that has an abundance of content that is not age-appropriate, fails to adequately address diversity, fails to further contemporary learning competencies and lacks coherence and integration of ideas. We are committed to continuing to work with Alberta Education in whatever capacity we can to bring about change to the current draft document, as we believe it is not currently in a form we can support or pilot."</a:t>
            </a:r>
          </a:p>
          <a:p>
            <a:r>
              <a:rPr lang="en-US" dirty="0"/>
              <a:t>Lethbridge School Division calls for government to pause the pilot process, reflect on the resounding feedback that has been expressed province-wide regarding problematic content threaded throughout the draft, and engage in a process that is authentic, transparent and well-informed.</a:t>
            </a:r>
          </a:p>
          <a:p>
            <a:r>
              <a:rPr lang="en-US" dirty="0"/>
              <a:t>Lethbridge School Division is hopeful Alberta Education will work with stakeholders, including the Division's knowledgeable and highly capable teaching force, to bring forward a draft curriculum suitable for piloting that is research-based and grounded in the needs of contemporary learners.</a:t>
            </a:r>
          </a:p>
          <a:p>
            <a:r>
              <a:rPr lang="en-US" dirty="0"/>
              <a:t>"Minister LaGrange stated in a press conference on Saturday, April 10, that school divisions who participate in the pilot process for the curriculum will be "leaders" able to give "rich feedback". To this I say: Lethbridge School Division is a leader in our province," added Light. "Lethbridge School Division, along with the other divisions who are standing against the proposed curriculum and choosing to not participate in the validation process, are the leaders in our province. We are leaders in saying to the Minister, as well as the provincial government, that this curriculum is inadequate to meet the present and future needs of Alberta students."</a:t>
            </a:r>
          </a:p>
          <a:p>
            <a:r>
              <a:rPr lang="en-US" dirty="0"/>
              <a:t>Light added the curriculum does not align with the values, mission or vision of the school division.</a:t>
            </a:r>
          </a:p>
          <a:p>
            <a:r>
              <a:rPr lang="en-US" dirty="0"/>
              <a:t>"The mark is so far off that we are not allowing this pilot to enter into our front door. That fact alone should send a profound and rich message to the province. Again, we ask the minister to hear the voices of students, hear the voices of trustees, hear the voices of parents, and hear the voices of educators. Stop the pilot process, take this curriculum back, and create a rich curriculum that will benefit our students and our province going into the future."</a:t>
            </a:r>
          </a:p>
          <a:p>
            <a:endParaRPr lang="en-CA" dirty="0"/>
          </a:p>
        </p:txBody>
      </p:sp>
    </p:spTree>
    <p:extLst>
      <p:ext uri="{BB962C8B-B14F-4D97-AF65-F5344CB8AC3E}">
        <p14:creationId xmlns:p14="http://schemas.microsoft.com/office/powerpoint/2010/main" val="2226230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3118BE-BFC0-494E-9B7C-0F544AEBEE5E}"/>
              </a:ext>
            </a:extLst>
          </p:cNvPr>
          <p:cNvSpPr>
            <a:spLocks noGrp="1"/>
          </p:cNvSpPr>
          <p:nvPr>
            <p:ph type="title"/>
          </p:nvPr>
        </p:nvSpPr>
        <p:spPr>
          <a:xfrm>
            <a:off x="4833146" y="310717"/>
            <a:ext cx="7107394" cy="5797119"/>
          </a:xfrm>
        </p:spPr>
        <p:txBody>
          <a:bodyPr vert="horz" lIns="91440" tIns="45720" rIns="91440" bIns="45720" rtlCol="0" anchor="ctr">
            <a:normAutofit/>
          </a:bodyPr>
          <a:lstStyle/>
          <a:p>
            <a:pPr marL="171450" indent="-171450">
              <a:buFont typeface="Arial" panose="020B0604020202020204" pitchFamily="34" charset="0"/>
              <a:buChar char="•"/>
            </a:pPr>
            <a:r>
              <a:rPr lang="en-US" sz="1600" dirty="0">
                <a:solidFill>
                  <a:schemeClr val="tx2"/>
                </a:solidFill>
              </a:rPr>
              <a:t>Overall, the draft is developmentally inappropriate given the kinds of topics elementary-aged students are expected to be knowledgeable of (e.g., ancient cultures in grade one SS, Gregorian Chant in grade 5 music). </a:t>
            </a:r>
            <a:br>
              <a:rPr lang="en-US" sz="1600" dirty="0">
                <a:solidFill>
                  <a:schemeClr val="tx2"/>
                </a:solidFill>
              </a:rPr>
            </a:br>
            <a:r>
              <a:rPr lang="en-US" sz="1600" b="1" dirty="0">
                <a:solidFill>
                  <a:schemeClr val="tx2"/>
                </a:solidFill>
              </a:rPr>
              <a:t>Specific to ELA</a:t>
            </a:r>
            <a:br>
              <a:rPr lang="en-US" sz="1600" dirty="0">
                <a:solidFill>
                  <a:schemeClr val="tx2"/>
                </a:solidFill>
              </a:rPr>
            </a:br>
            <a:r>
              <a:rPr lang="en-US" sz="1600" dirty="0">
                <a:solidFill>
                  <a:schemeClr val="tx2"/>
                </a:solidFill>
              </a:rPr>
              <a:t>	The draft ELA and Literature curriculum is developmentally 	inappropriate more so in the early grades. One example of this in grade 1 is, "add or remove suffixes to change the tense of words." This is developmentally more appropriate for late grade 2. Students in grade 3 are expected to know and identify the poetic structure of sonnets.</a:t>
            </a:r>
            <a:br>
              <a:rPr lang="en-US" sz="1600" dirty="0">
                <a:solidFill>
                  <a:schemeClr val="tx2"/>
                </a:solidFill>
              </a:rPr>
            </a:br>
            <a:br>
              <a:rPr lang="en-US" sz="1600" dirty="0">
                <a:solidFill>
                  <a:schemeClr val="tx2"/>
                </a:solidFill>
              </a:rPr>
            </a:br>
            <a:r>
              <a:rPr lang="en-US" sz="1600" b="1" dirty="0">
                <a:solidFill>
                  <a:schemeClr val="tx2"/>
                </a:solidFill>
              </a:rPr>
              <a:t>Specific to Social Studies</a:t>
            </a:r>
            <a:br>
              <a:rPr lang="en-US" sz="1600" dirty="0">
                <a:solidFill>
                  <a:schemeClr val="tx2"/>
                </a:solidFill>
              </a:rPr>
            </a:br>
            <a:r>
              <a:rPr lang="en-US" sz="1600" dirty="0">
                <a:solidFill>
                  <a:schemeClr val="tx2"/>
                </a:solidFill>
              </a:rPr>
              <a:t>	Grade 1 students learn about the Renaissance, and Grade 2 students learn about the fall of Rome and the reign of Charlemagne. </a:t>
            </a:r>
            <a:br>
              <a:rPr lang="en-US" sz="1600" dirty="0">
                <a:solidFill>
                  <a:schemeClr val="tx2"/>
                </a:solidFill>
              </a:rPr>
            </a:br>
            <a:br>
              <a:rPr lang="en-US" sz="1600" dirty="0">
                <a:solidFill>
                  <a:schemeClr val="tx2"/>
                </a:solidFill>
              </a:rPr>
            </a:br>
            <a:r>
              <a:rPr lang="en-US" sz="1600" b="1" dirty="0">
                <a:solidFill>
                  <a:schemeClr val="tx2"/>
                </a:solidFill>
              </a:rPr>
              <a:t>Specific to Mathematics</a:t>
            </a:r>
            <a:br>
              <a:rPr lang="en-US" sz="1600" dirty="0">
                <a:solidFill>
                  <a:schemeClr val="tx2"/>
                </a:solidFill>
              </a:rPr>
            </a:br>
            <a:r>
              <a:rPr lang="en-US" sz="1600" dirty="0">
                <a:solidFill>
                  <a:schemeClr val="tx2"/>
                </a:solidFill>
              </a:rPr>
              <a:t>	The mathematics draft curriculum is not developmentally appropriate and does not align with the developmental ages identified in research and not even with Alberta Education’s own Numeracy Progression. There is a major focus on procedures and skills (e.g. standard algorithms, foundational skills and procedures) with little attention to mathematical understanding. </a:t>
            </a:r>
          </a:p>
        </p:txBody>
      </p:sp>
      <p:sp>
        <p:nvSpPr>
          <p:cNvPr id="26" name="Rectangle 25">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01F84CF8-2331-415C-BB60-2C921D641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9B95DC26-2656-4A0E-B83F-0EB42B361F19}"/>
              </a:ext>
            </a:extLst>
          </p:cNvPr>
          <p:cNvSpPr txBox="1"/>
          <p:nvPr/>
        </p:nvSpPr>
        <p:spPr>
          <a:xfrm>
            <a:off x="251460" y="803564"/>
            <a:ext cx="4091940" cy="3785652"/>
          </a:xfrm>
          <a:prstGeom prst="rect">
            <a:avLst/>
          </a:prstGeom>
          <a:noFill/>
        </p:spPr>
        <p:txBody>
          <a:bodyPr wrap="square" rtlCol="0">
            <a:spAutoFit/>
          </a:bodyPr>
          <a:lstStyle/>
          <a:p>
            <a:r>
              <a:rPr lang="en-US" sz="6000" dirty="0"/>
              <a:t>Content that is not age-appropriate</a:t>
            </a:r>
            <a:endParaRPr lang="en-CA" sz="6000" dirty="0"/>
          </a:p>
        </p:txBody>
      </p:sp>
    </p:spTree>
    <p:extLst>
      <p:ext uri="{BB962C8B-B14F-4D97-AF65-F5344CB8AC3E}">
        <p14:creationId xmlns:p14="http://schemas.microsoft.com/office/powerpoint/2010/main" val="2276171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3118BE-BFC0-494E-9B7C-0F544AEBEE5E}"/>
              </a:ext>
            </a:extLst>
          </p:cNvPr>
          <p:cNvSpPr>
            <a:spLocks noGrp="1"/>
          </p:cNvSpPr>
          <p:nvPr>
            <p:ph type="title"/>
          </p:nvPr>
        </p:nvSpPr>
        <p:spPr>
          <a:xfrm>
            <a:off x="4833146" y="310717"/>
            <a:ext cx="7107394" cy="5797119"/>
          </a:xfrm>
        </p:spPr>
        <p:txBody>
          <a:bodyPr vert="horz" lIns="91440" tIns="45720" rIns="91440" bIns="45720" rtlCol="0" anchor="ctr">
            <a:normAutofit fontScale="90000"/>
          </a:bodyPr>
          <a:lstStyle/>
          <a:p>
            <a:r>
              <a:rPr lang="en-US" sz="1600" dirty="0">
                <a:solidFill>
                  <a:schemeClr val="tx2"/>
                </a:solidFill>
              </a:rPr>
              <a:t>•	</a:t>
            </a:r>
            <a:r>
              <a:rPr lang="en-US" sz="2700" dirty="0">
                <a:solidFill>
                  <a:schemeClr val="tx2"/>
                </a:solidFill>
              </a:rPr>
              <a:t>The curriculum lacks Indigenous history 	and perspectives in Grades K-2</a:t>
            </a:r>
            <a:br>
              <a:rPr lang="en-US" sz="2700" dirty="0">
                <a:solidFill>
                  <a:schemeClr val="tx2"/>
                </a:solidFill>
              </a:rPr>
            </a:br>
            <a:r>
              <a:rPr lang="en-US" sz="2700" dirty="0">
                <a:solidFill>
                  <a:schemeClr val="tx2"/>
                </a:solidFill>
              </a:rPr>
              <a:t>•	Minimal inclusion of minority and BIPOC 	(black, Indigenous 	and people of color) 	voices</a:t>
            </a:r>
            <a:br>
              <a:rPr lang="en-US" sz="2700" dirty="0">
                <a:solidFill>
                  <a:schemeClr val="tx2"/>
                </a:solidFill>
              </a:rPr>
            </a:br>
            <a:r>
              <a:rPr lang="en-US" sz="2700" dirty="0">
                <a:solidFill>
                  <a:schemeClr val="tx2"/>
                </a:solidFill>
              </a:rPr>
              <a:t>•	Does not uphold the recommendations of 	the Truth and Reconciliation Committee</a:t>
            </a:r>
            <a:br>
              <a:rPr lang="en-US" sz="2700" dirty="0">
                <a:solidFill>
                  <a:schemeClr val="tx2"/>
                </a:solidFill>
              </a:rPr>
            </a:br>
            <a:r>
              <a:rPr lang="en-US" sz="2700" dirty="0">
                <a:solidFill>
                  <a:schemeClr val="tx2"/>
                </a:solidFill>
              </a:rPr>
              <a:t>•	Social Studies, in general, is Eurocentric, 	has a colonial lens, and places emphasis 	on rote memorization of historical figures 	(again, from a Eurocentric delineation of 	history)</a:t>
            </a:r>
            <a:br>
              <a:rPr lang="en-US" sz="2700" dirty="0">
                <a:solidFill>
                  <a:schemeClr val="tx2"/>
                </a:solidFill>
              </a:rPr>
            </a:br>
            <a:br>
              <a:rPr lang="en-US" sz="2700" dirty="0">
                <a:solidFill>
                  <a:schemeClr val="tx2"/>
                </a:solidFill>
              </a:rPr>
            </a:br>
            <a:r>
              <a:rPr lang="en-US" sz="2700" dirty="0">
                <a:solidFill>
                  <a:schemeClr val="tx2"/>
                </a:solidFill>
              </a:rPr>
              <a:t>Examples specific to subjects provided in the brief</a:t>
            </a:r>
          </a:p>
        </p:txBody>
      </p:sp>
      <p:sp>
        <p:nvSpPr>
          <p:cNvPr id="26" name="Rectangle 25">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01F84CF8-2331-415C-BB60-2C921D641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9A179613-6373-4936-B72C-F8207E4A10F9}"/>
              </a:ext>
            </a:extLst>
          </p:cNvPr>
          <p:cNvSpPr txBox="1"/>
          <p:nvPr/>
        </p:nvSpPr>
        <p:spPr>
          <a:xfrm>
            <a:off x="470517" y="621437"/>
            <a:ext cx="3693110" cy="3046988"/>
          </a:xfrm>
          <a:prstGeom prst="rect">
            <a:avLst/>
          </a:prstGeom>
          <a:noFill/>
        </p:spPr>
        <p:txBody>
          <a:bodyPr wrap="square" rtlCol="0">
            <a:spAutoFit/>
          </a:bodyPr>
          <a:lstStyle/>
          <a:p>
            <a:r>
              <a:rPr lang="en-US" sz="4800" dirty="0"/>
              <a:t>Fails to adequately address diversity</a:t>
            </a:r>
            <a:endParaRPr lang="en-CA" sz="4800" dirty="0"/>
          </a:p>
        </p:txBody>
      </p:sp>
    </p:spTree>
    <p:extLst>
      <p:ext uri="{BB962C8B-B14F-4D97-AF65-F5344CB8AC3E}">
        <p14:creationId xmlns:p14="http://schemas.microsoft.com/office/powerpoint/2010/main" val="696302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3118BE-BFC0-494E-9B7C-0F544AEBEE5E}"/>
              </a:ext>
            </a:extLst>
          </p:cNvPr>
          <p:cNvSpPr>
            <a:spLocks noGrp="1"/>
          </p:cNvSpPr>
          <p:nvPr>
            <p:ph type="title"/>
          </p:nvPr>
        </p:nvSpPr>
        <p:spPr>
          <a:xfrm>
            <a:off x="4833146" y="310717"/>
            <a:ext cx="7107394" cy="5797119"/>
          </a:xfrm>
        </p:spPr>
        <p:txBody>
          <a:bodyPr vert="horz" lIns="91440" tIns="45720" rIns="91440" bIns="45720" rtlCol="0" anchor="ctr">
            <a:normAutofit/>
          </a:bodyPr>
          <a:lstStyle/>
          <a:p>
            <a:r>
              <a:rPr lang="en-US" sz="2400" dirty="0">
                <a:solidFill>
                  <a:schemeClr val="tx2"/>
                </a:solidFill>
              </a:rPr>
              <a:t>The emphasis is on acquiring knowledge with little opportunity to understand it.</a:t>
            </a:r>
            <a:br>
              <a:rPr lang="en-US" sz="2400" dirty="0">
                <a:solidFill>
                  <a:schemeClr val="tx2"/>
                </a:solidFill>
              </a:rPr>
            </a:br>
            <a:br>
              <a:rPr lang="en-US" sz="2400" dirty="0">
                <a:solidFill>
                  <a:schemeClr val="tx2"/>
                </a:solidFill>
              </a:rPr>
            </a:br>
            <a:r>
              <a:rPr lang="en-US" sz="2400" dirty="0">
                <a:solidFill>
                  <a:schemeClr val="tx2"/>
                </a:solidFill>
              </a:rPr>
              <a:t>In a day when we can “google” historical facts and dates, this curriculum would push teachers back into being the knowledge keepers and disseminators. </a:t>
            </a:r>
            <a:br>
              <a:rPr lang="en-US" sz="2400" dirty="0">
                <a:solidFill>
                  <a:schemeClr val="tx2"/>
                </a:solidFill>
              </a:rPr>
            </a:br>
            <a:br>
              <a:rPr lang="en-US" sz="2400" dirty="0">
                <a:solidFill>
                  <a:schemeClr val="tx2"/>
                </a:solidFill>
              </a:rPr>
            </a:br>
            <a:r>
              <a:rPr lang="en-US" sz="2400" dirty="0">
                <a:solidFill>
                  <a:schemeClr val="tx2"/>
                </a:solidFill>
              </a:rPr>
              <a:t>This pedagogical approach (“sage on the stage”) has been proven to be ineffective in creating students who are independent thinkers and problem solvers	</a:t>
            </a:r>
            <a:br>
              <a:rPr lang="en-US" sz="2400" dirty="0">
                <a:solidFill>
                  <a:schemeClr val="tx2"/>
                </a:solidFill>
              </a:rPr>
            </a:br>
            <a:br>
              <a:rPr lang="en-US" sz="2400" dirty="0">
                <a:solidFill>
                  <a:schemeClr val="tx2"/>
                </a:solidFill>
              </a:rPr>
            </a:br>
            <a:r>
              <a:rPr lang="en-US" sz="2400" dirty="0">
                <a:solidFill>
                  <a:schemeClr val="tx2"/>
                </a:solidFill>
              </a:rPr>
              <a:t>Specific examples in the Board’s brief</a:t>
            </a:r>
          </a:p>
        </p:txBody>
      </p:sp>
      <p:sp>
        <p:nvSpPr>
          <p:cNvPr id="26" name="Rectangle 25">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01F84CF8-2331-415C-BB60-2C921D641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88563774-A5F3-4426-B61F-8BDC853E4151}"/>
              </a:ext>
            </a:extLst>
          </p:cNvPr>
          <p:cNvSpPr txBox="1"/>
          <p:nvPr/>
        </p:nvSpPr>
        <p:spPr>
          <a:xfrm>
            <a:off x="437225" y="951176"/>
            <a:ext cx="3264763" cy="3170099"/>
          </a:xfrm>
          <a:prstGeom prst="rect">
            <a:avLst/>
          </a:prstGeom>
          <a:noFill/>
        </p:spPr>
        <p:txBody>
          <a:bodyPr wrap="square">
            <a:spAutoFit/>
          </a:bodyPr>
          <a:lstStyle/>
          <a:p>
            <a:r>
              <a:rPr lang="en-US" sz="4000" dirty="0"/>
              <a:t>Fails to further contemporary learning competencies</a:t>
            </a:r>
            <a:endParaRPr lang="en-CA" sz="4000" dirty="0"/>
          </a:p>
        </p:txBody>
      </p:sp>
    </p:spTree>
    <p:extLst>
      <p:ext uri="{BB962C8B-B14F-4D97-AF65-F5344CB8AC3E}">
        <p14:creationId xmlns:p14="http://schemas.microsoft.com/office/powerpoint/2010/main" val="3079064361"/>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2.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BCC1D7AB61D146A6566415FBD49CE6" ma:contentTypeVersion="14" ma:contentTypeDescription="Create a new document." ma:contentTypeScope="" ma:versionID="131c1c21f01d3c1d7e87189bfccf1b14">
  <xsd:schema xmlns:xsd="http://www.w3.org/2001/XMLSchema" xmlns:xs="http://www.w3.org/2001/XMLSchema" xmlns:p="http://schemas.microsoft.com/office/2006/metadata/properties" xmlns:ns3="2dfdbd87-feb3-4b3a-b11d-aaad4bfbe884" xmlns:ns4="c17d24db-1525-423a-a246-76d2fc38ff69" targetNamespace="http://schemas.microsoft.com/office/2006/metadata/properties" ma:root="true" ma:fieldsID="e07c2901e6fcbbda0a2360def2f7501b" ns3:_="" ns4:_="">
    <xsd:import namespace="2dfdbd87-feb3-4b3a-b11d-aaad4bfbe884"/>
    <xsd:import namespace="c17d24db-1525-423a-a246-76d2fc38ff6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fdbd87-feb3-4b3a-b11d-aaad4bfbe88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7d24db-1525-423a-a246-76d2fc38ff6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c17d24db-1525-423a-a246-76d2fc38ff69" xsi:nil="true"/>
  </documentManagement>
</p:properties>
</file>

<file path=customXml/itemProps1.xml><?xml version="1.0" encoding="utf-8"?>
<ds:datastoreItem xmlns:ds="http://schemas.openxmlformats.org/officeDocument/2006/customXml" ds:itemID="{25306F23-0126-44B8-8F27-39E7232C57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fdbd87-feb3-4b3a-b11d-aaad4bfbe884"/>
    <ds:schemaRef ds:uri="c17d24db-1525-423a-a246-76d2fc38ff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8A3B04-B0F3-4C12-A722-52B5CF6D9723}">
  <ds:schemaRefs>
    <ds:schemaRef ds:uri="http://schemas.microsoft.com/sharepoint/v3/contenttype/forms"/>
  </ds:schemaRefs>
</ds:datastoreItem>
</file>

<file path=customXml/itemProps3.xml><?xml version="1.0" encoding="utf-8"?>
<ds:datastoreItem xmlns:ds="http://schemas.openxmlformats.org/officeDocument/2006/customXml" ds:itemID="{4F5B1FD9-3BB6-4DA9-A089-3B68C2323D4F}">
  <ds:schemaRefs>
    <ds:schemaRef ds:uri="http://schemas.microsoft.com/office/2006/documentManagement/types"/>
    <ds:schemaRef ds:uri="c17d24db-1525-423a-a246-76d2fc38ff69"/>
    <ds:schemaRef ds:uri="http://purl.org/dc/dcmitype/"/>
    <ds:schemaRef ds:uri="2dfdbd87-feb3-4b3a-b11d-aaad4bfbe884"/>
    <ds:schemaRef ds:uri="http://purl.org/dc/term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{2ECD4CEC-F0FA-4F4F-9508-F3C1B5E34BDB}tf33845126_win32</Template>
  <TotalTime>435</TotalTime>
  <Words>2129</Words>
  <Application>Microsoft Office PowerPoint</Application>
  <PresentationFormat>Widescreen</PresentationFormat>
  <Paragraphs>96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Bookman Old Style</vt:lpstr>
      <vt:lpstr>Calibri</vt:lpstr>
      <vt:lpstr>Franklin Gothic Book</vt:lpstr>
      <vt:lpstr>1_RetrospectVTI</vt:lpstr>
      <vt:lpstr>Draft Alberta K-6 Curriculum</vt:lpstr>
      <vt:lpstr>History of Development</vt:lpstr>
      <vt:lpstr>Recent Development</vt:lpstr>
      <vt:lpstr>Recent Development</vt:lpstr>
      <vt:lpstr>Alberta Education has tasked stakeholders with providing feedback including: Alberta Teachers’ Association (ATA) College of Alberta School Superintendents (CASS) Alberta School Council Association (ASCA) Alberta School Board Association (ASBA)  Alberta Education also has a feedback site open for all individuals and groups to provide feedback. Link: Have your say | Alberta.ca  Each School Board has the opportunity to provide a brief to inform the overall ASBA report to the Minister of Education regarding the curriculum  Lethbridge School Division is seeking parent and community perspective to inform the brief by the Board of Lethbridge School Division. Two strategies: As part of this evening, you will have the opportunity to break into a smaller discussion group and bring back any common themes to the whole group. The common themes will be noted and summarized for the Board.  There is a feedback loop on the Lethbridge School Division Engagement Website. The feedback loop is open now and will be closed the end of the day November 1st so that it can be synthesized and summarized. The Engagement Site provides links to information regarding the curriculum.  The feedback loop is organized to gather thoughts in the areas that the Minister has requested: Developmental Appropriateness; Diverse Perspectives and Cultures; Content. Link to the Feedback Loop:  Curriculum Feedback | Public Engagement (schoolsites.ca)  </vt:lpstr>
      <vt:lpstr>Board Media Release April 10</vt:lpstr>
      <vt:lpstr>Overall, the draft is developmentally inappropriate given the kinds of topics elementary-aged students are expected to be knowledgeable of (e.g., ancient cultures in grade one SS, Gregorian Chant in grade 5 music).  Specific to ELA  The draft ELA and Literature curriculum is developmentally  inappropriate more so in the early grades. One example of this in grade 1 is, "add or remove suffixes to change the tense of words." This is developmentally more appropriate for late grade 2. Students in grade 3 are expected to know and identify the poetic structure of sonnets.  Specific to Social Studies  Grade 1 students learn about the Renaissance, and Grade 2 students learn about the fall of Rome and the reign of Charlemagne.   Specific to Mathematics  The mathematics draft curriculum is not developmentally appropriate and does not align with the developmental ages identified in research and not even with Alberta Education’s own Numeracy Progression. There is a major focus on procedures and skills (e.g. standard algorithms, foundational skills and procedures) with little attention to mathematical understanding. </vt:lpstr>
      <vt:lpstr>• The curriculum lacks Indigenous history  and perspectives in Grades K-2 • Minimal inclusion of minority and BIPOC  (black, Indigenous  and people of color)  voices • Does not uphold the recommendations of  the Truth and Reconciliation Committee • Social Studies, in general, is Eurocentric,  has a colonial lens, and places emphasis  on rote memorization of historical figures  (again, from a Eurocentric delineation of  history)  Examples specific to subjects provided in the brief</vt:lpstr>
      <vt:lpstr>The emphasis is on acquiring knowledge with little opportunity to understand it.  In a day when we can “google” historical facts and dates, this curriculum would push teachers back into being the knowledge keepers and disseminators.   This pedagogical approach (“sage on the stage”) has been proven to be ineffective in creating students who are independent thinkers and problem solvers   Specific examples in the Board’s brief</vt:lpstr>
      <vt:lpstr>Lacks coherence and integration of ideas</vt:lpstr>
      <vt:lpstr>Lacking Identification and Development of Resources</vt:lpstr>
      <vt:lpstr>Plagiarism </vt:lpstr>
      <vt:lpstr>BREAKOUT GROUPS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Alberta K-6 Curriculum</dc:title>
  <dc:creator>Cheryl Gilmore</dc:creator>
  <cp:lastModifiedBy>Cheryl Gilmore</cp:lastModifiedBy>
  <cp:revision>14</cp:revision>
  <cp:lastPrinted>2021-10-19T22:09:16Z</cp:lastPrinted>
  <dcterms:created xsi:type="dcterms:W3CDTF">2021-05-03T03:00:50Z</dcterms:created>
  <dcterms:modified xsi:type="dcterms:W3CDTF">2021-10-19T22:10:51Z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0x01010044BCC1D7AB61D146A6566415FBD49CE6</vt:lpwstr>
  </property>
</Properties>
</file>