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1" r:id="rId4"/>
    <p:sldId id="258" r:id="rId5"/>
    <p:sldId id="269" r:id="rId6"/>
    <p:sldId id="270" r:id="rId7"/>
    <p:sldId id="259" r:id="rId8"/>
    <p:sldId id="275" r:id="rId9"/>
    <p:sldId id="285" r:id="rId10"/>
    <p:sldId id="294" r:id="rId11"/>
    <p:sldId id="284" r:id="rId12"/>
    <p:sldId id="293" r:id="rId13"/>
    <p:sldId id="286" r:id="rId14"/>
    <p:sldId id="263" r:id="rId15"/>
    <p:sldId id="271" r:id="rId16"/>
    <p:sldId id="265" r:id="rId17"/>
    <p:sldId id="272" r:id="rId18"/>
    <p:sldId id="264" r:id="rId19"/>
    <p:sldId id="273" r:id="rId20"/>
    <p:sldId id="279" r:id="rId21"/>
    <p:sldId id="280" r:id="rId22"/>
    <p:sldId id="262" r:id="rId23"/>
    <p:sldId id="276" r:id="rId24"/>
    <p:sldId id="287" r:id="rId25"/>
    <p:sldId id="288" r:id="rId26"/>
    <p:sldId id="289" r:id="rId27"/>
    <p:sldId id="290" r:id="rId28"/>
    <p:sldId id="283" r:id="rId29"/>
    <p:sldId id="282" r:id="rId30"/>
    <p:sldId id="267" r:id="rId31"/>
    <p:sldId id="277" r:id="rId32"/>
    <p:sldId id="26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799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outlineViewPr>
    <p:cViewPr>
      <p:scale>
        <a:sx n="33" d="100"/>
        <a:sy n="33" d="100"/>
      </p:scale>
      <p:origin x="0" y="-106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2014-2015 School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777777777777776E-2"/>
          <c:y val="0.19432888597258677"/>
          <c:w val="0.75398162729658791"/>
          <c:h val="0.75474518810148727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5E0-430B-9E65-74FA2D439C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5E0-430B-9E65-74FA2D439C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5E0-430B-9E65-74FA2D439C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5E0-430B-9E65-74FA2D439C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5E0-430B-9E65-74FA2D439C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5E0-430B-9E65-74FA2D439C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5E0-430B-9E65-74FA2D439C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A5E0-430B-9E65-74FA2D439C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A5E0-430B-9E65-74FA2D439C44}"/>
              </c:ext>
            </c:extLst>
          </c:dPt>
          <c:dLbls>
            <c:dLbl>
              <c:idx val="1"/>
              <c:layout>
                <c:manualLayout>
                  <c:x val="6.0112423447069067E-2"/>
                  <c:y val="-0.1647284193642461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E0-430B-9E65-74FA2D439C44}"/>
                </c:ext>
              </c:extLst>
            </c:dLbl>
            <c:dLbl>
              <c:idx val="2"/>
              <c:layout>
                <c:manualLayout>
                  <c:x val="5.5131889763779501E-2"/>
                  <c:y val="-0.1328689122193059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E0-430B-9E65-74FA2D439C44}"/>
                </c:ext>
              </c:extLst>
            </c:dLbl>
            <c:dLbl>
              <c:idx val="3"/>
              <c:layout>
                <c:manualLayout>
                  <c:x val="7.1754811898512683E-2"/>
                  <c:y val="-0.112906095071449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E0-430B-9E65-74FA2D439C44}"/>
                </c:ext>
              </c:extLst>
            </c:dLbl>
            <c:dLbl>
              <c:idx val="4"/>
              <c:layout>
                <c:manualLayout>
                  <c:x val="0.11057852143482065"/>
                  <c:y val="-9.401100904053659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5E0-430B-9E65-74FA2D439C44}"/>
                </c:ext>
              </c:extLst>
            </c:dLbl>
            <c:dLbl>
              <c:idx val="5"/>
              <c:layout>
                <c:manualLayout>
                  <c:x val="9.1234470691163624E-2"/>
                  <c:y val="5.342884222805482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5E0-430B-9E65-74FA2D439C44}"/>
                </c:ext>
              </c:extLst>
            </c:dLbl>
            <c:dLbl>
              <c:idx val="6"/>
              <c:layout>
                <c:manualLayout>
                  <c:x val="6.0289807524059491E-2"/>
                  <c:y val="7.616324001166516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5E0-430B-9E65-74FA2D439C44}"/>
                </c:ext>
              </c:extLst>
            </c:dLbl>
            <c:dLbl>
              <c:idx val="7"/>
              <c:layout>
                <c:manualLayout>
                  <c:x val="3.9178477690288711E-2"/>
                  <c:y val="8.510389326334208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5E0-430B-9E65-74FA2D439C44}"/>
                </c:ext>
              </c:extLst>
            </c:dLbl>
            <c:dLbl>
              <c:idx val="8"/>
              <c:layout>
                <c:manualLayout>
                  <c:x val="2.3102362204724409E-2"/>
                  <c:y val="9.548920968212307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5E0-430B-9E65-74FA2D439C4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'2014-2015'!$C$5:$C$13</c:f>
              <c:strCache>
                <c:ptCount val="9"/>
                <c:pt idx="0">
                  <c:v>Brazil</c:v>
                </c:pt>
                <c:pt idx="1">
                  <c:v>Mexico</c:v>
                </c:pt>
                <c:pt idx="2">
                  <c:v>Germany</c:v>
                </c:pt>
                <c:pt idx="3">
                  <c:v>Korea</c:v>
                </c:pt>
                <c:pt idx="4">
                  <c:v>Switzerland</c:v>
                </c:pt>
                <c:pt idx="5">
                  <c:v>China</c:v>
                </c:pt>
                <c:pt idx="6">
                  <c:v>Indonesia</c:v>
                </c:pt>
                <c:pt idx="7">
                  <c:v>Japan</c:v>
                </c:pt>
                <c:pt idx="8">
                  <c:v>Guadeloupe</c:v>
                </c:pt>
              </c:strCache>
            </c:strRef>
          </c:cat>
          <c:val>
            <c:numRef>
              <c:f>'2014-2015'!$D$5:$D$13</c:f>
              <c:numCache>
                <c:formatCode>General</c:formatCode>
                <c:ptCount val="9"/>
                <c:pt idx="0">
                  <c:v>10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5E0-430B-9E65-74FA2D439C4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904E4-0610-48C2-A1AE-F238DD39B917}" type="datetimeFigureOut">
              <a:rPr lang="en-CA" smtClean="0"/>
              <a:t>19/11/2016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0822F-89B7-4C9A-941F-DFBB715E2A5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75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Second</a:t>
            </a:r>
            <a:r>
              <a:rPr lang="en-US" baseline="0" dirty="0"/>
              <a:t> province from the Pacific Ocean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Western border is the Rocky Mountains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 hour to Rocky</a:t>
            </a:r>
            <a:r>
              <a:rPr lang="en-US" baseline="0" dirty="0"/>
              <a:t> Mountains to the West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1 hour to US border to the South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8233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World-renown</a:t>
            </a:r>
            <a:r>
              <a:rPr lang="en-US" baseline="0" dirty="0"/>
              <a:t> for work in neuroscience, and best in Canada for Education.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Offers undergraduate, masters, and PhD programs.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149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World-renown</a:t>
            </a:r>
            <a:r>
              <a:rPr lang="en-US" baseline="0" dirty="0"/>
              <a:t> for work in neuroscience, and best in Canada for Education.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Offers undergraduate, masters, and PhD programs.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9693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Excellent graduation</a:t>
            </a:r>
            <a:r>
              <a:rPr lang="en-US" baseline="0" dirty="0"/>
              <a:t> rate.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Our graduates go on to study in North America and back home.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0192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About 5 years old.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a new development in West Lethbridge.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houses and businesses</a:t>
            </a:r>
            <a:r>
              <a:rPr lang="en-US" baseline="0" dirty="0"/>
              <a:t> opening up nearby.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6588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Largest gymnasium south of Calgary.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Theatre</a:t>
            </a:r>
            <a:r>
              <a:rPr lang="en-US" baseline="0" dirty="0"/>
              <a:t> for performing arts events and assemblies.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544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largest</a:t>
            </a:r>
            <a:r>
              <a:rPr lang="en-US" baseline="0" dirty="0"/>
              <a:t> high school until Chinook was built, so now has lots of room and excellent facilities, but less students.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Excellent facilities</a:t>
            </a:r>
            <a:r>
              <a:rPr lang="en-US" baseline="0" dirty="0"/>
              <a:t> – 2 gymnasiums, many computer labs, </a:t>
            </a:r>
            <a:r>
              <a:rPr lang="en-US" baseline="0" dirty="0" err="1"/>
              <a:t>automotives</a:t>
            </a:r>
            <a:r>
              <a:rPr lang="en-US" baseline="0" dirty="0"/>
              <a:t> (only offered here)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8859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can see their excellent facilities.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baseline="0" dirty="0"/>
              <a:t> am partial to LCI because I graduated from there many years ago.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6159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Located in</a:t>
            </a:r>
            <a:r>
              <a:rPr lang="en-US" baseline="0" dirty="0"/>
              <a:t> the north end of Lethbridge.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Probably our most diverse ethnic population.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Staff members provide great support to students for whom English is not their first language.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1310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</a:t>
            </a:r>
            <a:r>
              <a:rPr lang="en-US" baseline="0" dirty="0"/>
              <a:t> again, you can see the cleanliness and maintenance of our buildings.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4021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ICHS has been a school for over 50 years, and</a:t>
            </a:r>
            <a:r>
              <a:rPr lang="en-US" baseline="0" dirty="0"/>
              <a:t> was adopted into our district just over a year ago.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Is an alternative faith-based program.  Only put students here by parent request.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Many students come from farms and small towns around Lethbridge.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109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</a:t>
            </a:r>
            <a:r>
              <a:rPr lang="en-US" baseline="0" dirty="0"/>
              <a:t> Canada, education is the responsibility of each province.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Province of Alberta puts a great deal of money into education – low teacher/student ratio, up-to-date school buildings and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Sales tax in BC = 7%, in Ontario = 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Much less expensive to purchase clothing, eat out in a restaurant in Alberta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Less expensive to educate a student, so we can pass that saving on to our students’ families.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9533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 standards for our homestays.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Families come in</a:t>
            </a:r>
            <a:r>
              <a:rPr lang="en-US" baseline="0" dirty="0"/>
              <a:t> all types and sizes and are guaranteed to be different from your family at home.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4647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Always single-family dwellings</a:t>
            </a:r>
            <a:r>
              <a:rPr lang="en-US" baseline="0" dirty="0"/>
              <a:t> in family-oriented neighborhoods.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Encourage our students to become a part of the family.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7351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Best</a:t>
            </a:r>
            <a:r>
              <a:rPr lang="en-US" baseline="0" dirty="0"/>
              <a:t> of both worlds – support of Canada-wide homestay network, but work side-by-side with homestay relationship manager in Lethbridge – very personalized service.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0810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Choices – students can also choose options to take when they are here for a longer term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Summer camp is an excellent way to become familiar with Lethbridge and area and make friends</a:t>
            </a:r>
            <a:r>
              <a:rPr lang="en-US" baseline="0" dirty="0"/>
              <a:t> from around the world.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8387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Choices – students can also choose options to take when they are here for a longer term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Summer camp is an excellent way to become familiar with Lethbridge and area and make friends</a:t>
            </a:r>
            <a:r>
              <a:rPr lang="en-US" baseline="0" dirty="0"/>
              <a:t> from around the world.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9962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Choices – students can also choose options to take when they are here for a longer term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Summer camp is an excellent way to become familiar with Lethbridge and area and make friends</a:t>
            </a:r>
            <a:r>
              <a:rPr lang="en-US" baseline="0" dirty="0"/>
              <a:t> from around the world.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6044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year, so far, we have only one full-time student from China (expecting another for</a:t>
            </a:r>
            <a:r>
              <a:rPr lang="en-US" baseline="0" dirty="0"/>
              <a:t> Semester II).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spread out our students from the same country between our schools so that they have more opportunity to use their English and make Canadian friends.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124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Although Lethbridge offers an excellent program of academics and fabulous homestays, we can offer it at a</a:t>
            </a:r>
            <a:r>
              <a:rPr lang="en-US" baseline="0" dirty="0"/>
              <a:t> lower price due to lower costs in a smaller </a:t>
            </a:r>
            <a:r>
              <a:rPr lang="en-US" baseline="0" dirty="0" err="1"/>
              <a:t>centre</a:t>
            </a:r>
            <a:r>
              <a:rPr lang="en-US" baseline="0" dirty="0"/>
              <a:t> and less sales tax – studying in Lethbridge is financially </a:t>
            </a:r>
            <a:r>
              <a:rPr lang="en-US" baseline="0" dirty="0" err="1"/>
              <a:t>desireable</a:t>
            </a:r>
            <a:r>
              <a:rPr lang="en-US" baseline="0" dirty="0"/>
              <a:t>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6465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Very rich agricultural land with irrigation – grow</a:t>
            </a:r>
            <a:r>
              <a:rPr lang="en-US" baseline="0" dirty="0"/>
              <a:t> grains, corn, canola, potatoes for McCain.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Well-educated citizens – College and University, 2 research stations:  Animal Diseases Research Institute and Agricultural Research and Development Centre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Industry – McCain French fries, Pratt and Whitney airplane engines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381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Small city, but has everything that larger </a:t>
            </a:r>
            <a:r>
              <a:rPr lang="en-US" dirty="0" err="1"/>
              <a:t>centres</a:t>
            </a:r>
            <a:r>
              <a:rPr lang="en-US" dirty="0"/>
              <a:t> have.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Public transit</a:t>
            </a:r>
            <a:r>
              <a:rPr lang="en-US" baseline="0" dirty="0"/>
              <a:t> makes it easy for students to get around the city.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Many cultural activities throughout the year, strong arts scene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7993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Families often go to the mountains on</a:t>
            </a:r>
            <a:r>
              <a:rPr lang="en-US" baseline="0" dirty="0"/>
              <a:t> the weekend – </a:t>
            </a:r>
            <a:r>
              <a:rPr lang="en-US" baseline="0" dirty="0" err="1"/>
              <a:t>Waterton</a:t>
            </a:r>
            <a:r>
              <a:rPr lang="en-US" baseline="0" dirty="0"/>
              <a:t> Lakes (75 minutes from Lethbridge) is a World Heritage site.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Blue skies 320 days/year – no pollution, no need to wear a mask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Fresh, clean water – can drink from the tap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6755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photo is my office building.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Four high schools which take international students– 3 regular, 1 protestant faith-based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WIFI</a:t>
            </a:r>
            <a:r>
              <a:rPr lang="en-US" baseline="0" dirty="0"/>
              <a:t> with some blocks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All schools have excellent programs for academics and clubs and sports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employ our own custodians who take great pride in keeping our buildings clean and in good repair.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858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University of Lethbridge is renown across Canada as being the best place to study education – we hire many of their graduates.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U of L also has a graduate program in education – most of our teachers have 5 years of university, many also have a masters degree.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All teachers in Alberta must be government-certified.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Students have a great deal of support in our schools – my office, VP in each school, every student has an advisor to check with every day.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6089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</a:t>
            </a:r>
            <a:r>
              <a:rPr lang="en-US" baseline="0" dirty="0"/>
              <a:t> school graduates can go on to college or university in Lethbridge.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Unusual for a city of our size to have both a university and a college.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College for vocational training mostly.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Can also do first 2 years of business and nursing, then transfer to the university.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498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</a:t>
            </a:r>
            <a:r>
              <a:rPr lang="en-US" baseline="0" dirty="0"/>
              <a:t> school graduates can go on to college or university in Lethbridge.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Unusual for a city of our size to have both a university and a college.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College for vocational training mostly.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Can also do first 2 years of business and nursing, then transfer to the university.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69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11/19/2016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jhEz9-_lkw&amp;feature=youtu.b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6206"/>
            <a:ext cx="12191999" cy="1739347"/>
          </a:xfrm>
        </p:spPr>
        <p:txBody>
          <a:bodyPr>
            <a:normAutofit fontScale="90000"/>
          </a:bodyPr>
          <a:lstStyle/>
          <a:p>
            <a:r>
              <a:rPr lang="en-CA" sz="8000" dirty="0"/>
              <a:t>Study  in  Lethbridge</a:t>
            </a:r>
            <a:br>
              <a:rPr lang="en-CA" sz="8000" dirty="0"/>
            </a:br>
            <a:r>
              <a:rPr lang="zh-CN" altLang="en-US" sz="8000" dirty="0"/>
              <a:t>来我们莱桥学习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457680"/>
            <a:ext cx="9144000" cy="1309255"/>
          </a:xfrm>
        </p:spPr>
        <p:txBody>
          <a:bodyPr>
            <a:normAutofit fontScale="77500" lnSpcReduction="20000"/>
          </a:bodyPr>
          <a:lstStyle/>
          <a:p>
            <a:r>
              <a:rPr lang="en-CA" sz="6000" dirty="0"/>
              <a:t>Succeed with us!</a:t>
            </a:r>
          </a:p>
          <a:p>
            <a:r>
              <a:rPr lang="zh-CN" altLang="en-US" sz="6000" dirty="0"/>
              <a:t>与我们一起走向成功</a:t>
            </a:r>
            <a:endParaRPr lang="en-CA" sz="6000" dirty="0"/>
          </a:p>
        </p:txBody>
      </p:sp>
      <p:pic>
        <p:nvPicPr>
          <p:cNvPr id="4" name="Picture 10" descr="http://www.animationbuddy.com/Animation/Geography_and_History/Canadian_Flags/alberta.gif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163" y="5305505"/>
            <a:ext cx="2069053" cy="143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cadvision.com/blanchas/OhCanada/images/CanadaFlag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3" y="5112308"/>
            <a:ext cx="209750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64" y="285195"/>
            <a:ext cx="45910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600" dirty="0"/>
              <a:t>After  graduation</a:t>
            </a:r>
            <a:br>
              <a:rPr lang="en-CA" sz="3600" dirty="0"/>
            </a:br>
            <a:r>
              <a:rPr lang="zh-CN" altLang="en-US" sz="3600" dirty="0"/>
              <a:t>毕业之后</a:t>
            </a:r>
            <a:endParaRPr lang="en-CA" sz="3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90" y="2219323"/>
            <a:ext cx="4234846" cy="3176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28105" y="1990628"/>
            <a:ext cx="6854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An Alberta high school diploma is accepted in colleges and universities world-wide.</a:t>
            </a:r>
          </a:p>
          <a:p>
            <a:r>
              <a:rPr lang="zh-CN" altLang="en-US" sz="2400" dirty="0"/>
              <a:t>全球的学院，大学，都接受亚伯达高中毕业证书</a:t>
            </a:r>
            <a:endParaRPr lang="en-CA" sz="2400" dirty="0"/>
          </a:p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7869392" y="5552478"/>
            <a:ext cx="3551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Lethbridge College</a:t>
            </a:r>
          </a:p>
          <a:p>
            <a:r>
              <a:rPr lang="zh-CN" altLang="en-US" sz="2800" dirty="0"/>
              <a:t>莱桥学院</a:t>
            </a:r>
            <a:endParaRPr lang="en-C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8104" y="3467956"/>
            <a:ext cx="685458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400" dirty="0" smtClean="0"/>
              <a:t>Offers </a:t>
            </a:r>
            <a:r>
              <a:rPr lang="en-CA" sz="2400" dirty="0"/>
              <a:t>transfer programs to the university </a:t>
            </a:r>
            <a:r>
              <a:rPr lang="en-CA" sz="2400" dirty="0" smtClean="0"/>
              <a:t>in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endParaRPr lang="en-CA" sz="1400" dirty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400" dirty="0"/>
              <a:t> Nursing and Business Administration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zh-CN" altLang="en-US" sz="2400" dirty="0"/>
              <a:t>护士和工商管理，学分转入大</a:t>
            </a:r>
            <a:r>
              <a:rPr lang="zh-CN" altLang="en-US" sz="2400" dirty="0" smtClean="0"/>
              <a:t>学</a:t>
            </a:r>
            <a:endParaRPr lang="en-US" altLang="zh-CN" sz="2400" dirty="0" smtClean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endParaRPr lang="en-CA" sz="2400" dirty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400" dirty="0"/>
              <a:t>Requires 100 high school credits, including English 30-2 for admission </a:t>
            </a:r>
            <a:r>
              <a:rPr lang="zh-CN" altLang="en-US" sz="2400" dirty="0"/>
              <a:t>护士和工商管理需要高中一百个学分，包括英语</a:t>
            </a:r>
            <a:r>
              <a:rPr lang="en-US" altLang="zh-CN" sz="2400" dirty="0"/>
              <a:t>30-2</a:t>
            </a:r>
            <a:r>
              <a:rPr lang="zh-CN" altLang="en-US" sz="2400" dirty="0"/>
              <a:t>，就可以入学</a:t>
            </a:r>
            <a:endParaRPr lang="en-CA" sz="2400" dirty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endParaRPr lang="en-CA" sz="12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56240" y="-384238"/>
            <a:ext cx="184346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 Unicode MS" panose="020B0604020202020204" pitchFamily="34" charset="-128"/>
                <a:ea typeface="inherit"/>
              </a:rPr>
              <a:t>学</a:t>
            </a: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6600" dirty="0"/>
              <a:t>After  graduation</a:t>
            </a:r>
            <a:br>
              <a:rPr lang="en-CA" sz="6600" dirty="0"/>
            </a:br>
            <a:r>
              <a:rPr lang="zh-CN" altLang="en-US" sz="6600" dirty="0"/>
              <a:t>毕业之后</a:t>
            </a:r>
            <a:endParaRPr lang="en-CA" sz="6600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3061252"/>
            <a:ext cx="5072823" cy="33818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758824" y="2011595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University of Lethbridge</a:t>
            </a:r>
          </a:p>
          <a:p>
            <a:r>
              <a:rPr lang="zh-CN" altLang="en-US" sz="2400" dirty="0"/>
              <a:t>莱桥大学</a:t>
            </a:r>
            <a:endParaRPr lang="en-CA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872017" y="2674700"/>
            <a:ext cx="61075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400" dirty="0"/>
              <a:t>Offers undergraduate degrees in Humanities, Sciences, Social Sciences, Education (teaching), Fine Arts, Health Sciences, and Management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zh-CN" altLang="en-US" sz="2400" dirty="0"/>
              <a:t>提供人文，社会科学，教育（教学），美术，健康科学，及管理的本科学</a:t>
            </a:r>
            <a:r>
              <a:rPr lang="zh-CN" altLang="en-US" sz="2400" dirty="0" smtClean="0"/>
              <a:t>位</a:t>
            </a:r>
            <a:endParaRPr lang="en-US" altLang="zh-CN" sz="2400" dirty="0" smtClean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endParaRPr lang="en-CA" sz="2400" dirty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400" dirty="0"/>
              <a:t>Requires 100 high school credits and English and Math 30-1 for admission.</a:t>
            </a:r>
            <a:r>
              <a:rPr lang="zh-CN" altLang="en-US" sz="2400" dirty="0"/>
              <a:t>入学要求高中一百个学分，和英语，数学</a:t>
            </a:r>
            <a:r>
              <a:rPr lang="en-US" altLang="zh-CN" sz="2400" dirty="0"/>
              <a:t>30-1</a:t>
            </a:r>
            <a:endParaRPr lang="en-CA" sz="2400" dirty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3219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6600" dirty="0"/>
              <a:t>After  graduation</a:t>
            </a:r>
            <a:br>
              <a:rPr lang="en-CA" sz="6600" dirty="0"/>
            </a:br>
            <a:r>
              <a:rPr lang="zh-CN" altLang="en-US" sz="6600" dirty="0"/>
              <a:t>毕业之后</a:t>
            </a:r>
            <a:endParaRPr lang="en-CA" sz="6600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3061252"/>
            <a:ext cx="5072823" cy="33818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768061" y="2011595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University of Lethbridge</a:t>
            </a:r>
          </a:p>
          <a:p>
            <a:r>
              <a:rPr lang="zh-CN" altLang="en-US" sz="2400" dirty="0"/>
              <a:t>莱桥大学</a:t>
            </a:r>
            <a:endParaRPr lang="en-CA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862780" y="2427093"/>
            <a:ext cx="60059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400" dirty="0" smtClean="0"/>
              <a:t>Offers </a:t>
            </a:r>
            <a:r>
              <a:rPr lang="en-CA" sz="2400" dirty="0"/>
              <a:t>PhD programs in Sciences and Education. 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zh-CN" altLang="en-US" sz="2400" dirty="0"/>
              <a:t>科学教育的博士课程</a:t>
            </a:r>
            <a:endParaRPr lang="en-CA" sz="2400" dirty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400" dirty="0"/>
              <a:t>Offers preparation programs to transfer for medicine, pharmacy, dentistry, engineering 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zh-CN" altLang="en-US" sz="2400" dirty="0"/>
              <a:t>提供医学，药学，口腔，工程预备课</a:t>
            </a:r>
            <a:r>
              <a:rPr lang="zh-CN" altLang="en-US" sz="2400" dirty="0" smtClean="0"/>
              <a:t>程</a:t>
            </a:r>
            <a:endParaRPr lang="en-US" altLang="zh-CN" sz="2400" dirty="0" smtClean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400" dirty="0"/>
              <a:t>Offers graduate (Masters) programs in Arts, Counselling, Education,  Fine Arts, Music, Nursing, Science, and Management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zh-CN" altLang="en-US" sz="2400" dirty="0"/>
              <a:t>提供美术，咨询，教育，音乐，护士，科学管理硕士课</a:t>
            </a:r>
            <a:r>
              <a:rPr lang="zh-CN" altLang="en-US" sz="2400" dirty="0" smtClean="0"/>
              <a:t>程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17484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WHERE  ARE  OUR  STUDENTS  NOW?</a:t>
            </a:r>
            <a:br>
              <a:rPr lang="en-US" sz="4400" dirty="0"/>
            </a:br>
            <a:r>
              <a:rPr lang="zh-CN" altLang="en-US" sz="4400" dirty="0"/>
              <a:t>现在的学生在哪里？</a:t>
            </a:r>
            <a:endParaRPr lang="en-CA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32" y="2377440"/>
            <a:ext cx="3084576" cy="2313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455" y="2257366"/>
            <a:ext cx="787741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past 3 years, every international student who has come to Lethbridge to study, with the intention to graduate, has  successfully graduated with a high school diploma from Alberta.  We have a 100% success rate which we attribute to excellent teaching, good support, and personal service.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过去三年中，来我们莱桥学习的每一位国际学生，都拿到了我们亚伯达省的高中毕业证书。鉴于我们优秀的教育，团队支持，个人服务，我们的成功率百分之百。</a:t>
            </a: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Last year, we had five graduates.  They are all currently enrolled in colleges or universities in Canada, the United States, or Japan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去年，我们有</a:t>
            </a:r>
            <a:r>
              <a:rPr lang="en-US" altLang="zh-CN" sz="2400" dirty="0"/>
              <a:t>5</a:t>
            </a:r>
            <a:r>
              <a:rPr lang="zh-CN" altLang="en-US" sz="2400" dirty="0"/>
              <a:t>位毕业生，都成功录取于加拿大，美国，日本的大学</a:t>
            </a:r>
            <a:endParaRPr lang="en-C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397240" y="4909312"/>
            <a:ext cx="317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Yohane</a:t>
            </a:r>
            <a:r>
              <a:rPr lang="en-US" dirty="0"/>
              <a:t> was accepted into the Sophia University in Japan – the third best private university in Japan! </a:t>
            </a:r>
            <a:r>
              <a:rPr lang="zh-CN" altLang="en-US" dirty="0"/>
              <a:t>育晗娜就是被成功录取于日本苏菲亚大学，日本名列前三名的顶尖大学。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49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6600" dirty="0"/>
              <a:t>Chinook  high  school</a:t>
            </a:r>
            <a:br>
              <a:rPr lang="en-CA" sz="6600" dirty="0"/>
            </a:br>
            <a:r>
              <a:rPr lang="zh-CN" altLang="en-US" sz="6600" dirty="0"/>
              <a:t>季风高中</a:t>
            </a:r>
            <a:endParaRPr lang="en-CA" sz="6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3" y="2361585"/>
            <a:ext cx="524256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2179782"/>
            <a:ext cx="5963227" cy="5137477"/>
          </a:xfrm>
        </p:spPr>
        <p:txBody>
          <a:bodyPr>
            <a:noAutofit/>
          </a:bodyPr>
          <a:lstStyle/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000" dirty="0"/>
              <a:t>Our newest high school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zh-CN" altLang="en-US" sz="2000" dirty="0"/>
              <a:t>我们最新的高中</a:t>
            </a:r>
            <a:endParaRPr lang="en-CA" sz="2000" dirty="0"/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000" dirty="0"/>
              <a:t>State of the art media centre for presentations and theatre productions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zh-CN" altLang="en-US" sz="2000" dirty="0"/>
              <a:t>演讲和舞台服务艺术媒体中心</a:t>
            </a:r>
            <a:endParaRPr lang="en-CA" sz="2000" dirty="0"/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000" dirty="0"/>
              <a:t>Many young staff members who love to travel and meet new people.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zh-CN" altLang="en-US" sz="2000" dirty="0"/>
              <a:t>许多爱旅行的年轻员工，结识新人</a:t>
            </a:r>
            <a:endParaRPr lang="en-CA" sz="2000" dirty="0"/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000" dirty="0"/>
              <a:t>University preparation program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zh-CN" altLang="en-US" sz="2000" dirty="0"/>
              <a:t>大学的预备课程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2215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Chinook  high  school</a:t>
            </a:r>
            <a:br>
              <a:rPr lang="en-CA" sz="6600" dirty="0">
                <a:solidFill>
                  <a:srgbClr val="099BDD"/>
                </a:solidFill>
              </a:rPr>
            </a:br>
            <a:r>
              <a:rPr lang="zh-CN" altLang="en-US" sz="6600" dirty="0">
                <a:solidFill>
                  <a:srgbClr val="099BDD"/>
                </a:solidFill>
              </a:rPr>
              <a:t>季风高中</a:t>
            </a:r>
            <a:endParaRPr lang="en-CA" dirty="0"/>
          </a:p>
        </p:txBody>
      </p: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49080" y="2302374"/>
            <a:ext cx="3359614" cy="2409274"/>
            <a:chOff x="2528" y="2440"/>
            <a:chExt cx="1664" cy="1096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7" name="Picture 1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24"/>
              <a:ext cx="1426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 rot="20750580">
            <a:off x="2650291" y="3904913"/>
            <a:ext cx="3552942" cy="2409274"/>
            <a:chOff x="2652" y="2440"/>
            <a:chExt cx="1443" cy="1096"/>
          </a:xfrm>
        </p:grpSpPr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3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1" y="2531"/>
              <a:ext cx="1274" cy="91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>
            <a:grpSpLocks/>
          </p:cNvGrpSpPr>
          <p:nvPr/>
        </p:nvGrpSpPr>
        <p:grpSpPr bwMode="auto">
          <a:xfrm rot="21260520">
            <a:off x="5628983" y="2302372"/>
            <a:ext cx="3552942" cy="2409273"/>
            <a:chOff x="2652" y="2440"/>
            <a:chExt cx="1443" cy="1096"/>
          </a:xfrm>
        </p:grpSpPr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0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1" y="2535"/>
              <a:ext cx="1246" cy="90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8181272" y="4016444"/>
            <a:ext cx="3359614" cy="2409274"/>
            <a:chOff x="2528" y="2440"/>
            <a:chExt cx="1664" cy="1096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6" name="Picture 25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33" y="2539"/>
              <a:ext cx="1459" cy="91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83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Lethbridge  Collegiate  institute</a:t>
            </a:r>
            <a:br>
              <a:rPr lang="en-CA" dirty="0"/>
            </a:br>
            <a:r>
              <a:rPr lang="zh-CN" altLang="en-US" dirty="0"/>
              <a:t>莱桥</a:t>
            </a:r>
            <a:r>
              <a:rPr lang="en-US" altLang="zh-CN" dirty="0"/>
              <a:t>LCI </a:t>
            </a:r>
            <a:r>
              <a:rPr lang="zh-CN" altLang="en-US" dirty="0"/>
              <a:t>高中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7400" y="2011680"/>
            <a:ext cx="4508501" cy="423333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Our longest established high school – history of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历史最悠久的高中</a:t>
            </a:r>
            <a:endParaRPr lang="en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Two gymnasiums, state of the art computer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两个体育馆，先进的计算机实验室</a:t>
            </a:r>
            <a:endParaRPr lang="en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Strong language programs – ELL, German, Spanish, French Immersion, Japanese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健全的语言课程</a:t>
            </a:r>
            <a:r>
              <a:rPr lang="en-US" altLang="zh-CN" sz="2000" dirty="0"/>
              <a:t>-ELL,</a:t>
            </a:r>
            <a:r>
              <a:rPr lang="zh-CN" altLang="en-US" sz="2000" dirty="0"/>
              <a:t>德语，西班牙语，纯法语，日语</a:t>
            </a:r>
            <a:endParaRPr lang="en-CA" sz="20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607060" y="2313094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69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>
                <a:solidFill>
                  <a:srgbClr val="099BDD"/>
                </a:solidFill>
              </a:rPr>
              <a:t>Lethbridge  Collegiate  institute</a:t>
            </a:r>
            <a:br>
              <a:rPr lang="en-CA" sz="5400" dirty="0">
                <a:solidFill>
                  <a:srgbClr val="099BDD"/>
                </a:solidFill>
              </a:rPr>
            </a:br>
            <a:r>
              <a:rPr lang="zh-CN" altLang="en-US" sz="5400" dirty="0">
                <a:solidFill>
                  <a:srgbClr val="099BDD"/>
                </a:solidFill>
              </a:rPr>
              <a:t>莱桥</a:t>
            </a:r>
            <a:r>
              <a:rPr lang="en-US" altLang="zh-CN" sz="5400" dirty="0">
                <a:solidFill>
                  <a:srgbClr val="099BDD"/>
                </a:solidFill>
              </a:rPr>
              <a:t>LCI</a:t>
            </a:r>
            <a:r>
              <a:rPr lang="zh-CN" altLang="en-US" sz="5400" dirty="0">
                <a:solidFill>
                  <a:srgbClr val="099BDD"/>
                </a:solidFill>
              </a:rPr>
              <a:t>高中</a:t>
            </a:r>
            <a:endParaRPr lang="en-CA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 rot="276665">
            <a:off x="374971" y="2421411"/>
            <a:ext cx="3359614" cy="2409274"/>
            <a:chOff x="2528" y="2440"/>
            <a:chExt cx="1664" cy="1096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 rot="21314653">
            <a:off x="2920356" y="4054308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grpSp>
        <p:nvGrpSpPr>
          <p:cNvPr id="18" name="Group 8"/>
          <p:cNvGrpSpPr>
            <a:grpSpLocks/>
          </p:cNvGrpSpPr>
          <p:nvPr/>
        </p:nvGrpSpPr>
        <p:grpSpPr bwMode="auto">
          <a:xfrm rot="21296487">
            <a:off x="8125442" y="3972962"/>
            <a:ext cx="3359614" cy="2409274"/>
            <a:chOff x="2528" y="2440"/>
            <a:chExt cx="1664" cy="1096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0" name="Picture 1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72"/>
              <a:ext cx="1426" cy="83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337">
            <a:off x="3221430" y="4232035"/>
            <a:ext cx="2790901" cy="2093176"/>
          </a:xfrm>
          <a:prstGeom prst="rect">
            <a:avLst/>
          </a:prstGeom>
        </p:spPr>
      </p:pic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477696" y="2177406"/>
            <a:ext cx="3359614" cy="2409274"/>
            <a:chOff x="2528" y="2440"/>
            <a:chExt cx="1664" cy="1096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7" name="Picture 1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11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6600" dirty="0"/>
              <a:t>Winston  Churchill  high</a:t>
            </a:r>
            <a:br>
              <a:rPr lang="en-CA" sz="6600" dirty="0"/>
            </a:br>
            <a:r>
              <a:rPr lang="zh-CN" altLang="en-US" sz="6600" dirty="0"/>
              <a:t>温斯顿丘吉尔高中</a:t>
            </a:r>
            <a:endParaRPr lang="en-CA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1701" y="2428064"/>
            <a:ext cx="4660900" cy="3931919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Excellent academic and co-curricular programs – International Baccalaureate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/>
              <a:t>优秀学术和课外课程，国际文凭</a:t>
            </a: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Very  diverse population of students from many cultures</a:t>
            </a:r>
            <a:r>
              <a:rPr lang="zh-CN" altLang="en-US" sz="2800" dirty="0"/>
              <a:t>不同文化背景的学员</a:t>
            </a: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Excel in sports programs and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/>
              <a:t>很棒的体育团队课程</a:t>
            </a: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774833" y="2428063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013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8302490" y="2316707"/>
            <a:ext cx="3359614" cy="2409274"/>
            <a:chOff x="2528" y="2440"/>
            <a:chExt cx="1664" cy="1096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6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4"/>
              <a:ext cx="1426" cy="867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Winston  Churchill  high</a:t>
            </a:r>
            <a:br>
              <a:rPr lang="en-CA" sz="6600" dirty="0">
                <a:solidFill>
                  <a:srgbClr val="099BDD"/>
                </a:solidFill>
              </a:rPr>
            </a:br>
            <a:r>
              <a:rPr lang="zh-CN" altLang="en-US" sz="6600" dirty="0">
                <a:solidFill>
                  <a:srgbClr val="099BDD"/>
                </a:solidFill>
              </a:rPr>
              <a:t>温斯顿丘吉尔高中</a:t>
            </a:r>
            <a:endParaRPr lang="en-CA" dirty="0"/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 rot="21330056">
            <a:off x="5910795" y="4086253"/>
            <a:ext cx="3359614" cy="2409274"/>
            <a:chOff x="2528" y="2440"/>
            <a:chExt cx="1664" cy="1096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3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1" y="2524"/>
              <a:ext cx="1347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8"/>
          <p:cNvGrpSpPr>
            <a:grpSpLocks/>
          </p:cNvGrpSpPr>
          <p:nvPr/>
        </p:nvGrpSpPr>
        <p:grpSpPr bwMode="auto">
          <a:xfrm rot="161093">
            <a:off x="3131664" y="2346016"/>
            <a:ext cx="3359614" cy="2409274"/>
            <a:chOff x="2528" y="2440"/>
            <a:chExt cx="1664" cy="1096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9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1" y="2524"/>
              <a:ext cx="1347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10770" y="3944853"/>
            <a:ext cx="3359614" cy="2409274"/>
            <a:chOff x="2528" y="2440"/>
            <a:chExt cx="1664" cy="1096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2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69"/>
              <a:ext cx="1426" cy="83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1999" cy="1508760"/>
          </a:xfrm>
        </p:spPr>
        <p:txBody>
          <a:bodyPr>
            <a:noAutofit/>
          </a:bodyPr>
          <a:lstStyle/>
          <a:p>
            <a:pPr algn="ctr"/>
            <a:r>
              <a:rPr lang="en-CA" sz="6000" dirty="0"/>
              <a:t>Where  are  we?</a:t>
            </a:r>
            <a:br>
              <a:rPr lang="en-CA" sz="6000" dirty="0"/>
            </a:br>
            <a:r>
              <a:rPr lang="zh-CN" altLang="en-US" sz="6000" dirty="0"/>
              <a:t>我们在哪里？</a:t>
            </a:r>
            <a:endParaRPr lang="en-CA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18" y="2303780"/>
            <a:ext cx="4222364" cy="40208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3200" dirty="0"/>
              <a:t>Alberta is in the western part of Canada, just east of the Rocky Mountains.</a:t>
            </a:r>
          </a:p>
          <a:p>
            <a:pPr marL="0" indent="0">
              <a:buNone/>
            </a:pPr>
            <a:r>
              <a:rPr lang="zh-CN" altLang="en-US" sz="3200" dirty="0"/>
              <a:t>亚伯达位于加拿大的西部，落基山脉的东边</a:t>
            </a:r>
            <a:endParaRPr lang="en-CA" sz="3200" dirty="0"/>
          </a:p>
          <a:p>
            <a:pPr marL="0" indent="0">
              <a:buNone/>
            </a:pPr>
            <a:endParaRPr lang="en-CA" sz="1000" dirty="0"/>
          </a:p>
          <a:p>
            <a:pPr marL="0" indent="0">
              <a:buNone/>
            </a:pPr>
            <a:r>
              <a:rPr lang="en-CA" sz="3200" dirty="0"/>
              <a:t>Lethbridge is in the southern part of Alberta</a:t>
            </a:r>
          </a:p>
          <a:p>
            <a:pPr marL="0" indent="0">
              <a:buNone/>
            </a:pPr>
            <a:r>
              <a:rPr lang="zh-CN" altLang="en-US" sz="3200" dirty="0"/>
              <a:t>莱桥位于亚伯达南部</a:t>
            </a:r>
            <a:endParaRPr lang="en-CA" sz="3200" dirty="0"/>
          </a:p>
          <a:p>
            <a:pPr marL="0" indent="0">
              <a:buNone/>
            </a:pPr>
            <a:endParaRPr lang="en-CA" sz="3200" dirty="0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 rot="-157453">
            <a:off x="5301710" y="1801531"/>
            <a:ext cx="6146984" cy="4277911"/>
            <a:chOff x="802" y="1001"/>
            <a:chExt cx="3684" cy="2881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802" y="1001"/>
              <a:ext cx="3684" cy="288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1257"/>
              <a:ext cx="3316" cy="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21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6600" dirty="0"/>
              <a:t>Immanuel  Christian  high</a:t>
            </a:r>
            <a:br>
              <a:rPr lang="en-CA" sz="6600" dirty="0"/>
            </a:br>
            <a:r>
              <a:rPr lang="zh-CN" altLang="en-US" sz="6600" dirty="0"/>
              <a:t>易曼纽尔基督高中</a:t>
            </a:r>
            <a:endParaRPr lang="en-CA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20874" y="2087418"/>
            <a:ext cx="5404426" cy="4572000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Excellent academic and co-curricular programs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/>
              <a:t>优秀的学术和课外课程</a:t>
            </a: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Teach Alberta curriculum from the Christian perspective.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/>
              <a:t>传授基督有关的亚伯达课程</a:t>
            </a: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Small school population with a strong community spirit.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/>
              <a:t>学员不多，具有强大的社区精神，</a:t>
            </a: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3" y="2368110"/>
            <a:ext cx="5322498" cy="39918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44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Immanuel  Christian  high</a:t>
            </a:r>
            <a:br>
              <a:rPr lang="en-CA" sz="6600" dirty="0">
                <a:solidFill>
                  <a:srgbClr val="099BDD"/>
                </a:solidFill>
              </a:rPr>
            </a:br>
            <a:r>
              <a:rPr lang="zh-CN" altLang="en-US" sz="6600" dirty="0">
                <a:solidFill>
                  <a:srgbClr val="099BDD"/>
                </a:solidFill>
              </a:rPr>
              <a:t>伊曼纽尔基督高中</a:t>
            </a:r>
            <a:endParaRPr lang="en-CA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10770" y="3944853"/>
            <a:ext cx="3359614" cy="2409274"/>
            <a:chOff x="2528" y="2440"/>
            <a:chExt cx="1664" cy="1096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47" y="2551"/>
              <a:ext cx="1390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8"/>
          <p:cNvGrpSpPr>
            <a:grpSpLocks/>
          </p:cNvGrpSpPr>
          <p:nvPr/>
        </p:nvGrpSpPr>
        <p:grpSpPr bwMode="auto">
          <a:xfrm rot="21051097">
            <a:off x="2557416" y="2324343"/>
            <a:ext cx="3359614" cy="2409274"/>
            <a:chOff x="2528" y="2440"/>
            <a:chExt cx="1664" cy="1096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5" name="Picture 1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29" y="2534"/>
              <a:ext cx="1450" cy="890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76316" y="3909204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94" y="4150416"/>
            <a:ext cx="2901527" cy="1968569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 rot="310298">
            <a:off x="8117994" y="2372085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418">
            <a:off x="8422631" y="2545344"/>
            <a:ext cx="2750338" cy="20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5400" dirty="0"/>
              <a:t>Where  will  my  child  live?</a:t>
            </a:r>
            <a:r>
              <a:rPr lang="zh-CN" altLang="en-US" sz="5400" dirty="0"/>
              <a:t>我们的孩子住哪里？</a:t>
            </a:r>
            <a:endParaRPr lang="en-CA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778500" y="2087880"/>
            <a:ext cx="568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en-CA" sz="2400" dirty="0"/>
              <a:t>Carefully chosen homestay family – English-speaking family which enjoys teaching others about Canadian culture and enjoys learning about other cultures.</a:t>
            </a:r>
          </a:p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zh-CN" altLang="en-US" sz="2400" dirty="0"/>
              <a:t>精心挑选的，讲英语的寄宿家庭，乐意传授加拿大文化和学习了解其他文化的家庭</a:t>
            </a:r>
            <a:endParaRPr lang="en-CA" sz="2400" dirty="0"/>
          </a:p>
          <a:p>
            <a:pPr marL="285750" indent="-285750">
              <a:buSzPct val="70000"/>
              <a:buFont typeface="Wingdings" panose="05000000000000000000" pitchFamily="2" charset="2"/>
              <a:buChar char="§"/>
            </a:pPr>
            <a:endParaRPr lang="en-CA" sz="2400" dirty="0"/>
          </a:p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en-CA" sz="2400" dirty="0"/>
              <a:t>Within walking distance or bus ride to school.</a:t>
            </a:r>
          </a:p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zh-CN" altLang="en-US" sz="2400" dirty="0"/>
              <a:t>离学校或校车只有步行的距离</a:t>
            </a:r>
            <a:endParaRPr lang="en-CA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1400" dirty="0"/>
          </a:p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1634719" y="5041901"/>
            <a:ext cx="473481" cy="292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/>
              <a:t>a</a:t>
            </a: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 rot="21422227">
            <a:off x="1923438" y="2150087"/>
            <a:ext cx="2460625" cy="2074862"/>
            <a:chOff x="162" y="457"/>
            <a:chExt cx="1589" cy="1240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 rot="5400000">
              <a:off x="337" y="282"/>
              <a:ext cx="1240" cy="1589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0" name="Picture 5" descr="5_6019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568"/>
              <a:ext cx="1392" cy="101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427197">
            <a:off x="2856572" y="4421373"/>
            <a:ext cx="2557463" cy="2052637"/>
            <a:chOff x="124" y="456"/>
            <a:chExt cx="1652" cy="124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 rot="5400000">
              <a:off x="330" y="250"/>
              <a:ext cx="1240" cy="165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4" name="Picture 5" descr="5_6019D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572"/>
              <a:ext cx="1392" cy="100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1" descr="cana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6" y="3578241"/>
            <a:ext cx="31877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>
                <a:solidFill>
                  <a:srgbClr val="099BDD"/>
                </a:solidFill>
              </a:rPr>
              <a:t>Where  will  my child live?</a:t>
            </a:r>
            <a:br>
              <a:rPr lang="en-CA" sz="5400" dirty="0">
                <a:solidFill>
                  <a:srgbClr val="099BDD"/>
                </a:solidFill>
              </a:rPr>
            </a:br>
            <a:r>
              <a:rPr lang="zh-CN" altLang="en-US" sz="5400" dirty="0">
                <a:solidFill>
                  <a:srgbClr val="099BDD"/>
                </a:solidFill>
              </a:rPr>
              <a:t>我的孩子住哪里？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90897"/>
            <a:ext cx="4864100" cy="4206240"/>
          </a:xfrm>
        </p:spPr>
        <p:txBody>
          <a:bodyPr>
            <a:normAutofit fontScale="70000" lnSpcReduction="20000"/>
          </a:bodyPr>
          <a:lstStyle/>
          <a:p>
            <a:r>
              <a:rPr lang="en-CA" sz="3600" dirty="0"/>
              <a:t>Single-family house with outdoor space.  </a:t>
            </a:r>
          </a:p>
          <a:p>
            <a:r>
              <a:rPr lang="zh-CN" altLang="en-US" sz="3600" dirty="0"/>
              <a:t>独立家庭，有室外空间</a:t>
            </a:r>
            <a:endParaRPr lang="en-CA" sz="3600" dirty="0"/>
          </a:p>
          <a:p>
            <a:r>
              <a:rPr lang="en-CA" sz="3600" dirty="0"/>
              <a:t>Student will have his or her own bedroom and share the house with the family</a:t>
            </a:r>
          </a:p>
          <a:p>
            <a:r>
              <a:rPr lang="zh-CN" altLang="en-US" sz="3600" dirty="0"/>
              <a:t>学生有他或她自己的房间，合用房子</a:t>
            </a:r>
            <a:endParaRPr lang="en-CA" sz="3600" dirty="0"/>
          </a:p>
          <a:p>
            <a:r>
              <a:rPr lang="en-CA" sz="3600" dirty="0"/>
              <a:t>Equipped with WIFI for email and Skype</a:t>
            </a:r>
          </a:p>
          <a:p>
            <a:r>
              <a:rPr lang="zh-CN" altLang="en-US" sz="3600" dirty="0"/>
              <a:t>有无线网络，邮箱和视频设备</a:t>
            </a:r>
            <a:endParaRPr lang="en-CA" sz="3600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797" y="2290897"/>
            <a:ext cx="5608806" cy="42066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91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92936"/>
          </a:xfrm>
        </p:spPr>
        <p:txBody>
          <a:bodyPr>
            <a:normAutofit/>
          </a:bodyPr>
          <a:lstStyle/>
          <a:p>
            <a:pPr algn="ctr"/>
            <a:r>
              <a:rPr lang="en-CA" sz="3600" dirty="0">
                <a:solidFill>
                  <a:srgbClr val="099BDD"/>
                </a:solidFill>
              </a:rPr>
              <a:t>WHAT  SUPPORTS  ARE  THERE  FOR STUDENTS  IN  HOMESTAY?</a:t>
            </a:r>
            <a:br>
              <a:rPr lang="en-CA" sz="3600" dirty="0">
                <a:solidFill>
                  <a:srgbClr val="099BDD"/>
                </a:solidFill>
              </a:rPr>
            </a:br>
            <a:r>
              <a:rPr lang="zh-CN" altLang="en-US" sz="3600" dirty="0">
                <a:solidFill>
                  <a:srgbClr val="099BDD"/>
                </a:solidFill>
              </a:rPr>
              <a:t>学生住寄宿家庭有哪些支持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234" y="2053425"/>
            <a:ext cx="11423531" cy="3469919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The Canada Homestay Network’s relationship manager also works in our International Services office</a:t>
            </a:r>
          </a:p>
          <a:p>
            <a:r>
              <a:rPr lang="zh-CN" altLang="en-US" sz="3600" dirty="0"/>
              <a:t>加拿大家庭寄宿网络经理也就职于我们国际服务办公</a:t>
            </a:r>
            <a:r>
              <a:rPr lang="zh-CN" altLang="en-US" sz="3600" dirty="0" smtClean="0"/>
              <a:t>室</a:t>
            </a:r>
            <a:endParaRPr lang="en-US" sz="3600" dirty="0"/>
          </a:p>
          <a:p>
            <a:r>
              <a:rPr lang="en-US" sz="3600" dirty="0"/>
              <a:t>24/7 support through CHN 24/7 </a:t>
            </a:r>
          </a:p>
          <a:p>
            <a:r>
              <a:rPr lang="zh-CN" altLang="en-US" sz="3600" dirty="0"/>
              <a:t>通过加拿大家庭寄宿网络得到服务</a:t>
            </a:r>
            <a:endParaRPr lang="en-US" sz="3600" dirty="0"/>
          </a:p>
          <a:p>
            <a:r>
              <a:rPr lang="en-US" sz="3600" dirty="0"/>
              <a:t>100% matching success rate to date (we’ve never needed to move anyone)</a:t>
            </a:r>
          </a:p>
          <a:p>
            <a:r>
              <a:rPr lang="zh-CN" altLang="en-US" sz="3600" dirty="0"/>
              <a:t>目前为止，匹配的成功率为百分之百，（我们不需要调动人员）</a:t>
            </a:r>
            <a:endParaRPr lang="en-CA" sz="3600" dirty="0"/>
          </a:p>
          <a:p>
            <a:pPr marL="0" indent="0">
              <a:buNone/>
            </a:pPr>
            <a:endParaRPr lang="en-CA" sz="3600" dirty="0"/>
          </a:p>
          <a:p>
            <a:endParaRPr lang="en-CA" dirty="0"/>
          </a:p>
        </p:txBody>
      </p:sp>
      <p:pic>
        <p:nvPicPr>
          <p:cNvPr id="1026" name="Picture 2" descr="1d459c62-8ce2-477e-a634-58463d6198fe@LETHSD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711" y="5696580"/>
            <a:ext cx="5757545" cy="66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3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284176"/>
            <a:ext cx="11948160" cy="150876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OPTIONS   IN   Lethbridge   school   district</a:t>
            </a:r>
            <a:br>
              <a:rPr lang="en-US" sz="4400" dirty="0"/>
            </a:br>
            <a:r>
              <a:rPr lang="zh-CN" altLang="en-US" sz="4400" dirty="0"/>
              <a:t>莱桥学区选项</a:t>
            </a:r>
            <a:endParaRPr lang="en-CA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3988" y="2147850"/>
            <a:ext cx="11451771" cy="443305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Graduate </a:t>
            </a:r>
            <a:r>
              <a:rPr lang="en-US" sz="3000" dirty="0"/>
              <a:t>from high school in Lethbridge: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000" dirty="0"/>
              <a:t>从莱桥学区毕</a:t>
            </a:r>
            <a:r>
              <a:rPr lang="zh-CN" altLang="en-US" sz="3000" dirty="0" smtClean="0"/>
              <a:t>业</a:t>
            </a:r>
            <a:r>
              <a:rPr lang="en-CA" altLang="zh-CN" sz="3000" dirty="0" smtClean="0"/>
              <a:t>:</a:t>
            </a:r>
          </a:p>
          <a:p>
            <a:endParaRPr lang="en-US" sz="3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1 + 2 </a:t>
            </a:r>
            <a:r>
              <a:rPr lang="en-US" sz="3000" dirty="0" smtClean="0"/>
              <a:t>  </a:t>
            </a:r>
            <a:r>
              <a:rPr lang="en-US" sz="3000" dirty="0"/>
              <a:t>(if English proficiency is high enough)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3000" dirty="0" smtClean="0"/>
              <a:t>1 + 2 </a:t>
            </a:r>
            <a:r>
              <a:rPr lang="zh-CN" altLang="en-US" sz="3000" dirty="0"/>
              <a:t>（如果英语水平足够好）</a:t>
            </a:r>
            <a:endParaRPr lang="en-US" sz="3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3 full years in Lethbridge (no ESL entrance exam for University)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000" dirty="0"/>
              <a:t>在莱桥学区学完</a:t>
            </a:r>
            <a:r>
              <a:rPr lang="en-US" altLang="zh-CN" sz="3000" dirty="0"/>
              <a:t>3</a:t>
            </a:r>
            <a:r>
              <a:rPr lang="zh-CN" altLang="en-US" sz="3000" dirty="0"/>
              <a:t>年</a:t>
            </a:r>
            <a:r>
              <a:rPr lang="zh-CN" altLang="en-US" sz="3000" dirty="0" smtClean="0"/>
              <a:t>整（</a:t>
            </a:r>
            <a:r>
              <a:rPr lang="zh-CN" altLang="en-US" sz="3000" dirty="0"/>
              <a:t>进大学不需英语为第二语言的考试）</a:t>
            </a:r>
            <a:endParaRPr lang="en-US" sz="3000" dirty="0"/>
          </a:p>
          <a:p>
            <a:endParaRPr lang="en-CA" sz="28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576841" y="2312833"/>
            <a:ext cx="3054547" cy="2340190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17" y="2510707"/>
            <a:ext cx="2624927" cy="19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4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284176"/>
            <a:ext cx="11948160" cy="150876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OPTIONS   IN   Lethbridge   school   dist</a:t>
            </a:r>
            <a:r>
              <a:rPr lang="en-US" altLang="zh-CN" sz="4400" dirty="0"/>
              <a:t>r</a:t>
            </a:r>
            <a:r>
              <a:rPr lang="en-US" sz="4400" dirty="0"/>
              <a:t>ict</a:t>
            </a:r>
            <a:br>
              <a:rPr lang="en-US" sz="4400" dirty="0"/>
            </a:br>
            <a:r>
              <a:rPr lang="zh-CN" altLang="en-US" sz="4400" dirty="0"/>
              <a:t>莱桥学区选项</a:t>
            </a:r>
            <a:endParaRPr lang="en-CA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3987" y="5319561"/>
            <a:ext cx="11451771" cy="114589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5800" dirty="0"/>
              <a:t>Join us for summer camp for 1 – 4 weeks in July/August.</a:t>
            </a:r>
          </a:p>
          <a:p>
            <a:pPr algn="ctr"/>
            <a:r>
              <a:rPr lang="en-US" sz="5800" dirty="0"/>
              <a:t>7/8</a:t>
            </a:r>
            <a:r>
              <a:rPr lang="zh-CN" altLang="en-US" sz="5800" dirty="0"/>
              <a:t>月，参加我们一到四周的夏令营</a:t>
            </a:r>
            <a:endParaRPr lang="en-US" sz="5800" dirty="0"/>
          </a:p>
          <a:p>
            <a:pPr algn="ctr"/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92311" y="2573577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90066" y="2109411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087821" y="2593811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0" y="2783602"/>
            <a:ext cx="2706255" cy="20296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18" y="2274956"/>
            <a:ext cx="2770910" cy="20781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7" y="2784550"/>
            <a:ext cx="2812402" cy="21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2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284176"/>
            <a:ext cx="11948160" cy="150876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OPTIONS   IN   Lethbridge   school   district</a:t>
            </a:r>
            <a:br>
              <a:rPr lang="en-US" sz="4400" dirty="0"/>
            </a:br>
            <a:r>
              <a:rPr lang="zh-CN" altLang="en-US" sz="4400" dirty="0"/>
              <a:t>莱桥学区选项</a:t>
            </a:r>
            <a:endParaRPr lang="en-CA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588" y="2423587"/>
            <a:ext cx="5050047" cy="395738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4400" dirty="0"/>
              <a:t>Join a short-term group from </a:t>
            </a:r>
            <a:r>
              <a:rPr lang="en-US" sz="4400" dirty="0" smtClean="0"/>
              <a:t>your school </a:t>
            </a:r>
            <a:r>
              <a:rPr lang="en-US" sz="4400" dirty="0"/>
              <a:t>to </a:t>
            </a:r>
            <a:r>
              <a:rPr lang="en-US" sz="4400" dirty="0" smtClean="0"/>
              <a:t>attend </a:t>
            </a:r>
            <a:r>
              <a:rPr lang="en-US" sz="4400" dirty="0"/>
              <a:t>in Lethbridge for 2-3 months</a:t>
            </a:r>
            <a:r>
              <a:rPr lang="en-US" sz="4400" dirty="0" smtClean="0"/>
              <a:t>.</a:t>
            </a:r>
          </a:p>
          <a:p>
            <a:pPr algn="ctr"/>
            <a:endParaRPr lang="en-US" sz="4400" dirty="0"/>
          </a:p>
          <a:p>
            <a:pPr algn="ctr"/>
            <a:r>
              <a:rPr lang="en-CA" sz="3600" dirty="0" err="1"/>
              <a:t>加入您校的短期组</a:t>
            </a:r>
            <a:r>
              <a:rPr lang="en-CA" sz="3600" dirty="0"/>
              <a:t>, </a:t>
            </a:r>
            <a:endParaRPr lang="en-CA" sz="3600" dirty="0" smtClean="0"/>
          </a:p>
          <a:p>
            <a:pPr algn="ctr"/>
            <a:r>
              <a:rPr lang="en-CA" sz="3600" dirty="0" smtClean="0"/>
              <a:t>来莱桥学习</a:t>
            </a:r>
            <a:r>
              <a:rPr lang="en-CA" sz="3600" dirty="0"/>
              <a:t>2-3个月。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975927" y="2533677"/>
            <a:ext cx="4950691" cy="3737207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2715490"/>
            <a:ext cx="4470399" cy="33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2" y="284176"/>
            <a:ext cx="11929403" cy="1508760"/>
          </a:xfrm>
        </p:spPr>
        <p:txBody>
          <a:bodyPr>
            <a:normAutofit/>
          </a:bodyPr>
          <a:lstStyle/>
          <a:p>
            <a:pPr algn="ctr"/>
            <a:r>
              <a:rPr lang="en-CA" sz="4800" dirty="0"/>
              <a:t>WHERE  DO  OUR  STUDENTS  COME  FROM?</a:t>
            </a:r>
            <a:br>
              <a:rPr lang="en-CA" sz="4800" dirty="0"/>
            </a:br>
            <a:r>
              <a:rPr lang="zh-CN" altLang="en-US" sz="4800" dirty="0"/>
              <a:t>我们的学生来自何方？</a:t>
            </a:r>
            <a:endParaRPr lang="en-CA" sz="4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496312"/>
              </p:ext>
            </p:extLst>
          </p:nvPr>
        </p:nvGraphicFramePr>
        <p:xfrm>
          <a:off x="710223" y="2463029"/>
          <a:ext cx="4787900" cy="2944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0222" y="5781235"/>
            <a:ext cx="4674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These statistics reflect full time equivalents of various nationalities.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2358" y="2363568"/>
            <a:ext cx="478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We have students from four different continents</a:t>
            </a:r>
            <a:r>
              <a:rPr lang="en-CA" sz="2400" dirty="0" smtClean="0"/>
              <a:t>!</a:t>
            </a:r>
          </a:p>
          <a:p>
            <a:pPr algn="ctr"/>
            <a:r>
              <a:rPr lang="zh-CN" altLang="en-US" sz="2400" dirty="0" smtClean="0"/>
              <a:t>我</a:t>
            </a:r>
            <a:r>
              <a:rPr lang="zh-CN" altLang="en-US" sz="2400" dirty="0"/>
              <a:t>们的学生来自各个地区，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669" y="3726533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947"/>
            <a:ext cx="12056012" cy="2098669"/>
          </a:xfrm>
        </p:spPr>
        <p:txBody>
          <a:bodyPr>
            <a:normAutofit/>
          </a:bodyPr>
          <a:lstStyle/>
          <a:p>
            <a:pPr algn="ctr"/>
            <a:r>
              <a:rPr lang="en-CA" sz="4800" dirty="0"/>
              <a:t>Affordable   quality   education</a:t>
            </a:r>
            <a:br>
              <a:rPr lang="en-CA" sz="4800" dirty="0"/>
            </a:br>
            <a:r>
              <a:rPr lang="zh-CN" altLang="en-US" sz="4800" dirty="0"/>
              <a:t>负担得起的高质量教育</a:t>
            </a:r>
            <a:r>
              <a:rPr lang="en-CA" sz="5400" dirty="0"/>
              <a:t/>
            </a:r>
            <a:br>
              <a:rPr lang="en-CA" sz="5400" dirty="0"/>
            </a:br>
            <a:endParaRPr lang="en-CA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80189" y="2619918"/>
            <a:ext cx="4515883" cy="3931920"/>
          </a:xfrm>
        </p:spPr>
        <p:txBody>
          <a:bodyPr>
            <a:noAutofit/>
          </a:bodyPr>
          <a:lstStyle/>
          <a:p>
            <a:r>
              <a:rPr lang="en-CA" sz="2800" dirty="0"/>
              <a:t>Compare with other Districts: </a:t>
            </a:r>
          </a:p>
          <a:p>
            <a:r>
              <a:rPr lang="zh-CN" altLang="en-US" sz="2800" dirty="0"/>
              <a:t>与其他地区比</a:t>
            </a:r>
            <a:r>
              <a:rPr lang="zh-CN" altLang="en-US" sz="2800" dirty="0" smtClean="0"/>
              <a:t>较</a:t>
            </a:r>
            <a:endParaRPr lang="en-US" altLang="zh-CN" sz="2800" dirty="0" smtClean="0"/>
          </a:p>
          <a:p>
            <a:endParaRPr lang="en-CA" sz="1400" dirty="0"/>
          </a:p>
          <a:p>
            <a:r>
              <a:rPr lang="en-CA" sz="2800" dirty="0"/>
              <a:t>Calgary</a:t>
            </a:r>
            <a:r>
              <a:rPr lang="zh-CN" altLang="en-US" sz="2800" dirty="0"/>
              <a:t>卡尔加里</a:t>
            </a:r>
            <a:r>
              <a:rPr lang="en-CA" sz="2800" dirty="0"/>
              <a:t> - $22 345</a:t>
            </a:r>
          </a:p>
          <a:p>
            <a:r>
              <a:rPr lang="en-CA" sz="2800" dirty="0"/>
              <a:t>Vancouver </a:t>
            </a:r>
            <a:r>
              <a:rPr lang="zh-CN" altLang="en-US" sz="2800" dirty="0"/>
              <a:t>温哥华</a:t>
            </a:r>
            <a:r>
              <a:rPr lang="en-CA" sz="2800" dirty="0"/>
              <a:t> - $24 800</a:t>
            </a:r>
          </a:p>
          <a:p>
            <a:r>
              <a:rPr lang="en-CA" sz="2800" dirty="0"/>
              <a:t>Toronto </a:t>
            </a:r>
            <a:r>
              <a:rPr lang="zh-CN" altLang="en-US" sz="2800" dirty="0"/>
              <a:t>多伦多</a:t>
            </a:r>
            <a:r>
              <a:rPr lang="en-CA" sz="2800" dirty="0"/>
              <a:t> - $27 </a:t>
            </a:r>
            <a:r>
              <a:rPr lang="en-CA" sz="3200" dirty="0"/>
              <a:t>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547" y="2023660"/>
            <a:ext cx="6364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For One School Year of Study in Lethbridge:</a:t>
            </a:r>
          </a:p>
          <a:p>
            <a:r>
              <a:rPr lang="zh-CN" altLang="en-US" dirty="0"/>
              <a:t>莱桥一年学校费用</a:t>
            </a:r>
            <a:endParaRPr lang="en-CA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1034"/>
              </p:ext>
            </p:extLst>
          </p:nvPr>
        </p:nvGraphicFramePr>
        <p:xfrm>
          <a:off x="182879" y="2762325"/>
          <a:ext cx="5913121" cy="3882969"/>
        </p:xfrm>
        <a:graphic>
          <a:graphicData uri="http://schemas.openxmlformats.org/drawingml/2006/table">
            <a:tbl>
              <a:tblPr/>
              <a:tblGrid>
                <a:gridCol w="75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5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65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Application Fee  </a:t>
                      </a:r>
                      <a:r>
                        <a:rPr lang="zh-CN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申请费</a:t>
                      </a:r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$250.00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5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Homestay Placement/Custodian Fees</a:t>
                      </a:r>
                    </a:p>
                    <a:p>
                      <a:pPr algn="l" fontAlgn="b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寄宿家庭安置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托管费家庭服务费</a:t>
                      </a:r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$950.00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5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Medical Insurance</a:t>
                      </a:r>
                    </a:p>
                    <a:p>
                      <a:pPr algn="l" fontAlgn="b"/>
                      <a:r>
                        <a:rPr lang="zh-CN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医疗保险费</a:t>
                      </a:r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21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Tuition </a:t>
                      </a:r>
                      <a:r>
                        <a:rPr lang="zh-CN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学费</a:t>
                      </a:r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$11 000.00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5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Homestay </a:t>
                      </a:r>
                    </a:p>
                    <a:p>
                      <a:pPr algn="l" fontAlgn="b"/>
                      <a:r>
                        <a:rPr lang="zh-CN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寄宿费</a:t>
                      </a:r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$8 000.00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5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Airport transfers 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zh-CN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机场接送费</a:t>
                      </a:r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218"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218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总共</a:t>
                      </a:r>
                      <a:endParaRPr lang="en-CA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$21</a:t>
                      </a:r>
                      <a:r>
                        <a:rPr lang="en-CA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10</a:t>
                      </a:r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1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1999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6600" dirty="0"/>
              <a:t>Why  study  in  </a:t>
            </a:r>
            <a:r>
              <a:rPr lang="en-CA" sz="6600" dirty="0" err="1"/>
              <a:t>alberta</a:t>
            </a:r>
            <a:r>
              <a:rPr lang="en-CA" sz="6600" dirty="0"/>
              <a:t>?</a:t>
            </a:r>
            <a:br>
              <a:rPr lang="en-CA" sz="6600" dirty="0"/>
            </a:br>
            <a:r>
              <a:rPr lang="zh-CN" altLang="en-US" sz="6600" dirty="0"/>
              <a:t>为什么要来亚伯达学习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960" y="2167714"/>
            <a:ext cx="7590839" cy="4512485"/>
          </a:xfrm>
        </p:spPr>
        <p:txBody>
          <a:bodyPr>
            <a:normAutofit fontScale="92500" lnSpcReduction="20000"/>
          </a:bodyPr>
          <a:lstStyle/>
          <a:p>
            <a:r>
              <a:rPr lang="en-CA" sz="2600" dirty="0"/>
              <a:t>One of the strongest economies in North America</a:t>
            </a:r>
          </a:p>
          <a:p>
            <a:r>
              <a:rPr lang="zh-CN" altLang="en-US" sz="2600" dirty="0"/>
              <a:t>北美经济最强之一</a:t>
            </a:r>
            <a:endParaRPr lang="en-CA" sz="2600" dirty="0"/>
          </a:p>
          <a:p>
            <a:r>
              <a:rPr lang="en-CA" sz="2600" dirty="0"/>
              <a:t>Highest per capita family income in Canada – high </a:t>
            </a:r>
            <a:r>
              <a:rPr lang="en-CA" sz="2600" dirty="0" smtClean="0"/>
              <a:t>quality </a:t>
            </a:r>
            <a:r>
              <a:rPr lang="en-CA" sz="2600" dirty="0"/>
              <a:t>of life</a:t>
            </a:r>
          </a:p>
          <a:p>
            <a:r>
              <a:rPr lang="zh-CN" altLang="en-US" sz="2600" dirty="0"/>
              <a:t>加拿大家庭人均收入最高</a:t>
            </a:r>
            <a:r>
              <a:rPr lang="en-US" altLang="zh-CN" sz="2600" dirty="0"/>
              <a:t>-</a:t>
            </a:r>
            <a:r>
              <a:rPr lang="zh-CN" altLang="en-US" sz="2600" dirty="0"/>
              <a:t>生活质量高</a:t>
            </a:r>
            <a:endParaRPr lang="en-CA" sz="2600" dirty="0"/>
          </a:p>
          <a:p>
            <a:r>
              <a:rPr lang="en-CA" sz="2600" dirty="0"/>
              <a:t>Lowest unemployment rate in Canada</a:t>
            </a:r>
          </a:p>
          <a:p>
            <a:r>
              <a:rPr lang="zh-CN" altLang="en-US" sz="2600" dirty="0"/>
              <a:t>在加拿大，失业率最低</a:t>
            </a:r>
            <a:endParaRPr lang="en-CA" sz="2600" dirty="0"/>
          </a:p>
          <a:p>
            <a:r>
              <a:rPr lang="en-CA" sz="2600" dirty="0"/>
              <a:t>Government invests heavily in education</a:t>
            </a:r>
          </a:p>
          <a:p>
            <a:r>
              <a:rPr lang="zh-CN" altLang="en-US" sz="2600" dirty="0"/>
              <a:t>政府大力投资教育</a:t>
            </a:r>
            <a:endParaRPr lang="en-CA" sz="2600" dirty="0"/>
          </a:p>
          <a:p>
            <a:r>
              <a:rPr lang="en-CA" sz="2600" dirty="0"/>
              <a:t>No provincial sales tax – less expensive to live in Alberta.</a:t>
            </a:r>
            <a:r>
              <a:rPr lang="zh-CN" altLang="en-US" sz="2600" dirty="0"/>
              <a:t>亚伯达，</a:t>
            </a:r>
            <a:r>
              <a:rPr lang="en-CA" sz="2600" dirty="0"/>
              <a:t>  </a:t>
            </a:r>
            <a:r>
              <a:rPr lang="zh-CN" altLang="en-US" sz="2600" dirty="0"/>
              <a:t>没有省的销售税，生活费用低</a:t>
            </a:r>
            <a:endParaRPr lang="en-CA" sz="2600" dirty="0"/>
          </a:p>
          <a:p>
            <a:endParaRPr lang="en-CA" dirty="0"/>
          </a:p>
        </p:txBody>
      </p:sp>
      <p:pic>
        <p:nvPicPr>
          <p:cNvPr id="4" name="Picture 8" descr="http://www.oilsands.alberta.ca/images/FS-CES-Technology-MaleResearch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5732" y="1910590"/>
            <a:ext cx="2417027" cy="2611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0" descr="http://a5.sphotos.ak.fbcdn.net/hphotos-ak-snc6/36735_136999192979830_136927916320291_370461_3704481_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738" y="3216259"/>
            <a:ext cx="2846070" cy="213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6" name="Picture 10" descr="http://www.nrc-cnrc.gc.ca/obj/nrc-cnrc/images/photos/200408nano1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9035732" y="4499898"/>
            <a:ext cx="2714625" cy="2076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024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183" y="393895"/>
            <a:ext cx="9690347" cy="29879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26183" y="4076700"/>
            <a:ext cx="9581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>
                <a:solidFill>
                  <a:schemeClr val="bg1"/>
                </a:solidFill>
              </a:rPr>
              <a:t>Alberta, Canada  </a:t>
            </a:r>
            <a:r>
              <a:rPr lang="en-CA" sz="6000" dirty="0">
                <a:solidFill>
                  <a:schemeClr val="bg1"/>
                </a:solidFill>
                <a:hlinkClick r:id="rId3"/>
              </a:rPr>
              <a:t>*</a:t>
            </a:r>
            <a:endParaRPr lang="en-C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6206"/>
            <a:ext cx="12191999" cy="1739347"/>
          </a:xfrm>
        </p:spPr>
        <p:txBody>
          <a:bodyPr>
            <a:normAutofit fontScale="90000"/>
          </a:bodyPr>
          <a:lstStyle/>
          <a:p>
            <a:r>
              <a:rPr lang="en-CA" sz="8000" dirty="0"/>
              <a:t>Study  in  Lethbridge</a:t>
            </a:r>
            <a:br>
              <a:rPr lang="en-CA" sz="8000" dirty="0"/>
            </a:br>
            <a:r>
              <a:rPr lang="zh-CN" altLang="en-US" sz="8000" dirty="0"/>
              <a:t>到莱桥来学习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953023"/>
            <a:ext cx="9144000" cy="1520926"/>
          </a:xfrm>
        </p:spPr>
        <p:txBody>
          <a:bodyPr>
            <a:normAutofit fontScale="92500" lnSpcReduction="20000"/>
          </a:bodyPr>
          <a:lstStyle/>
          <a:p>
            <a:r>
              <a:rPr lang="en-CA" sz="6000" dirty="0"/>
              <a:t>Succeed with us!</a:t>
            </a:r>
          </a:p>
          <a:p>
            <a:r>
              <a:rPr lang="zh-CN" altLang="en-US" sz="6000" dirty="0"/>
              <a:t>与我们一起走向成功</a:t>
            </a:r>
            <a:endParaRPr lang="en-CA" sz="6000" dirty="0"/>
          </a:p>
        </p:txBody>
      </p:sp>
      <p:pic>
        <p:nvPicPr>
          <p:cNvPr id="4" name="Picture 10" descr="http://www.animationbuddy.com/Animation/Geography_and_History/Canadian_Flags/alberta.gif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760" y="5269707"/>
            <a:ext cx="1994794" cy="1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cadvision.com/blanchas/OhCanada/images/CanadaFlag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1" y="5247607"/>
            <a:ext cx="209750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48" y="330217"/>
            <a:ext cx="3801342" cy="10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5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Autofit/>
          </a:bodyPr>
          <a:lstStyle/>
          <a:p>
            <a:pPr algn="ctr"/>
            <a:r>
              <a:rPr lang="en-CA" sz="6000" dirty="0"/>
              <a:t>Lethbridge,  Alberta</a:t>
            </a:r>
            <a:br>
              <a:rPr lang="en-CA" sz="6000" dirty="0"/>
            </a:br>
            <a:r>
              <a:rPr lang="zh-CN" altLang="en-US" sz="6000" dirty="0"/>
              <a:t>亚伯达，莱桥</a:t>
            </a:r>
            <a:endParaRPr lang="en-CA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700" y="2370221"/>
            <a:ext cx="5321299" cy="4233779"/>
          </a:xfrm>
        </p:spPr>
        <p:txBody>
          <a:bodyPr>
            <a:normAutofit fontScale="85000" lnSpcReduction="20000"/>
          </a:bodyPr>
          <a:lstStyle/>
          <a:p>
            <a:r>
              <a:rPr lang="en-CA" sz="2900" dirty="0"/>
              <a:t>Southern Alberta – farming, education, research, industry, oil, natural gas</a:t>
            </a:r>
          </a:p>
          <a:p>
            <a:r>
              <a:rPr lang="zh-CN" altLang="en-US" sz="2900" dirty="0"/>
              <a:t>亚伯达南部，</a:t>
            </a:r>
            <a:r>
              <a:rPr lang="en-US" altLang="zh-CN" sz="2900" dirty="0"/>
              <a:t>-</a:t>
            </a:r>
            <a:r>
              <a:rPr lang="zh-CN" altLang="en-US" sz="2900" dirty="0"/>
              <a:t>农业，教育，研究，工业，石油，天然气</a:t>
            </a:r>
            <a:endParaRPr lang="en-CA" sz="2900" dirty="0"/>
          </a:p>
          <a:p>
            <a:r>
              <a:rPr lang="en-CA" sz="2900" dirty="0"/>
              <a:t>Weather – Chinooks </a:t>
            </a:r>
          </a:p>
          <a:p>
            <a:r>
              <a:rPr lang="zh-CN" altLang="en-US" sz="2900" dirty="0"/>
              <a:t>气候，</a:t>
            </a:r>
            <a:r>
              <a:rPr lang="en-US" altLang="zh-CN" sz="2900" dirty="0"/>
              <a:t>-</a:t>
            </a:r>
            <a:r>
              <a:rPr lang="zh-CN" altLang="en-US" sz="2900" dirty="0"/>
              <a:t>季风</a:t>
            </a:r>
            <a:endParaRPr lang="en-CA" sz="2900" dirty="0"/>
          </a:p>
          <a:p>
            <a:r>
              <a:rPr lang="en-US" altLang="zh-CN" sz="2900" dirty="0" err="1"/>
              <a:t>Exce</a:t>
            </a:r>
            <a:r>
              <a:rPr lang="en-CA" sz="2900" dirty="0" err="1"/>
              <a:t>llent</a:t>
            </a:r>
            <a:r>
              <a:rPr lang="en-CA" sz="2900" dirty="0"/>
              <a:t> educational programs for international students – high school, college, university</a:t>
            </a:r>
          </a:p>
          <a:p>
            <a:r>
              <a:rPr lang="zh-CN" altLang="en-US" sz="2900" dirty="0"/>
              <a:t>高中，学院，大学，给国际学生提供极佳教育课程</a:t>
            </a:r>
            <a:endParaRPr lang="en-CA" sz="2900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2235200"/>
            <a:ext cx="5862828" cy="3982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11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6600" dirty="0"/>
              <a:t>High  quality  of  life</a:t>
            </a:r>
            <a:br>
              <a:rPr lang="en-CA" sz="6600" dirty="0"/>
            </a:br>
            <a:r>
              <a:rPr lang="zh-CN" altLang="en-US" sz="6600" dirty="0"/>
              <a:t>生活质量高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8382" y="2280311"/>
            <a:ext cx="5921185" cy="4710745"/>
          </a:xfrm>
        </p:spPr>
        <p:txBody>
          <a:bodyPr>
            <a:normAutofit/>
          </a:bodyPr>
          <a:lstStyle/>
          <a:p>
            <a:r>
              <a:rPr lang="en-CA" sz="2800" dirty="0"/>
              <a:t>Between 90 000 - 100 000 residents:   safe, accessible</a:t>
            </a:r>
          </a:p>
          <a:p>
            <a:pPr marL="457200" lvl="2" indent="0">
              <a:buNone/>
            </a:pPr>
            <a:r>
              <a:rPr lang="zh-CN" altLang="en-US" sz="2400" dirty="0"/>
              <a:t>人口在</a:t>
            </a:r>
            <a:r>
              <a:rPr lang="en-US" altLang="zh-CN" sz="2400" dirty="0"/>
              <a:t>9</a:t>
            </a:r>
            <a:r>
              <a:rPr lang="zh-CN" altLang="en-US" sz="2400" dirty="0"/>
              <a:t>万至</a:t>
            </a:r>
            <a:r>
              <a:rPr lang="en-US" altLang="zh-CN" sz="2400" dirty="0"/>
              <a:t>10</a:t>
            </a:r>
            <a:r>
              <a:rPr lang="zh-CN" altLang="en-US" sz="2400" dirty="0"/>
              <a:t>万之间。</a:t>
            </a:r>
            <a:endParaRPr lang="en-CA" sz="2400" dirty="0"/>
          </a:p>
          <a:p>
            <a:r>
              <a:rPr lang="en-CA" sz="2800" dirty="0"/>
              <a:t>Many parks and recreation facilities </a:t>
            </a:r>
          </a:p>
          <a:p>
            <a:r>
              <a:rPr lang="zh-CN" altLang="en-US" sz="2800" dirty="0"/>
              <a:t>很多公园和休息场数</a:t>
            </a:r>
            <a:endParaRPr lang="en-CA" sz="2800" dirty="0"/>
          </a:p>
          <a:p>
            <a:r>
              <a:rPr lang="en-CA" sz="2800" dirty="0"/>
              <a:t>Shopping malls, art galleries, museums, restaurants</a:t>
            </a:r>
          </a:p>
          <a:p>
            <a:r>
              <a:rPr lang="zh-CN" altLang="en-US" sz="2800" dirty="0"/>
              <a:t>商城，艺术馆，博物馆，餐馆</a:t>
            </a:r>
            <a:endParaRPr lang="en-CA" sz="2800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 rot="366117">
            <a:off x="730846" y="2255167"/>
            <a:ext cx="3552942" cy="2505739"/>
            <a:chOff x="2652" y="2440"/>
            <a:chExt cx="1443" cy="1096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8" descr="campus pyrami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" y="2524"/>
              <a:ext cx="1274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8"/>
          <p:cNvGrpSpPr>
            <a:grpSpLocks/>
          </p:cNvGrpSpPr>
          <p:nvPr/>
        </p:nvGrpSpPr>
        <p:grpSpPr bwMode="auto">
          <a:xfrm rot="-414297">
            <a:off x="2025600" y="4018499"/>
            <a:ext cx="3359614" cy="2409274"/>
            <a:chOff x="2528" y="2440"/>
            <a:chExt cx="1664" cy="109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9" name="Picture 8" descr="campus pyramid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" y="2524"/>
              <a:ext cx="1504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04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6600" dirty="0"/>
              <a:t>High  quality  of  life</a:t>
            </a:r>
            <a:br>
              <a:rPr lang="en-CA" sz="6600" dirty="0"/>
            </a:br>
            <a:r>
              <a:rPr lang="zh-CN" altLang="en-US" sz="6600" dirty="0"/>
              <a:t>生活质量高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441" y="2605308"/>
            <a:ext cx="2679700" cy="420624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CA" sz="3500" dirty="0"/>
              <a:t>Close to the Rocky Mountains</a:t>
            </a:r>
          </a:p>
          <a:p>
            <a:pPr>
              <a:spcAft>
                <a:spcPts val="600"/>
              </a:spcAft>
            </a:pPr>
            <a:r>
              <a:rPr lang="zh-CN" altLang="en-US" sz="3500" dirty="0"/>
              <a:t>靠近落基山脉</a:t>
            </a:r>
            <a:endParaRPr lang="en-CA" sz="3500" dirty="0"/>
          </a:p>
          <a:p>
            <a:pPr>
              <a:spcAft>
                <a:spcPts val="600"/>
              </a:spcAft>
            </a:pPr>
            <a:r>
              <a:rPr lang="en-CA" sz="3500" dirty="0"/>
              <a:t>Clean air and water</a:t>
            </a:r>
          </a:p>
          <a:p>
            <a:pPr>
              <a:spcAft>
                <a:spcPts val="600"/>
              </a:spcAft>
            </a:pPr>
            <a:r>
              <a:rPr lang="zh-CN" altLang="en-US" sz="3500" dirty="0"/>
              <a:t>清洁的水和空气</a:t>
            </a:r>
            <a:endParaRPr lang="en-CA" sz="3500" dirty="0"/>
          </a:p>
          <a:p>
            <a:r>
              <a:rPr lang="en-CA" sz="3500" dirty="0"/>
              <a:t>A climate with four seasons</a:t>
            </a:r>
          </a:p>
          <a:p>
            <a:r>
              <a:rPr lang="zh-CN" altLang="en-US" sz="3500" dirty="0"/>
              <a:t>四季分明</a:t>
            </a:r>
            <a:endParaRPr lang="en-CA" sz="3500" dirty="0"/>
          </a:p>
          <a:p>
            <a:endParaRPr lang="en-CA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 rot="-323359">
            <a:off x="873125" y="4184650"/>
            <a:ext cx="2898775" cy="2136775"/>
            <a:chOff x="556" y="2812"/>
            <a:chExt cx="1512" cy="1064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6" name="Picture 12" descr="Horizon School Division LI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2922"/>
              <a:ext cx="1308" cy="83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21"/>
          <p:cNvGrpSpPr>
            <a:grpSpLocks/>
          </p:cNvGrpSpPr>
          <p:nvPr/>
        </p:nvGrpSpPr>
        <p:grpSpPr bwMode="auto">
          <a:xfrm rot="387122">
            <a:off x="1031469" y="2187698"/>
            <a:ext cx="2898775" cy="2136775"/>
            <a:chOff x="556" y="2812"/>
            <a:chExt cx="1512" cy="1064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9" name="Picture 12" descr="Horizon School Division LIV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927"/>
              <a:ext cx="1293" cy="82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18"/>
          <p:cNvGrpSpPr>
            <a:grpSpLocks/>
          </p:cNvGrpSpPr>
          <p:nvPr/>
        </p:nvGrpSpPr>
        <p:grpSpPr bwMode="auto">
          <a:xfrm rot="-972189">
            <a:off x="7993137" y="2327321"/>
            <a:ext cx="2851150" cy="2128838"/>
            <a:chOff x="344" y="2064"/>
            <a:chExt cx="1432" cy="1232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 rot="5400000">
              <a:off x="444" y="1964"/>
              <a:ext cx="1232" cy="143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7" descr="12507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" y="2169"/>
              <a:ext cx="1283" cy="100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21"/>
          <p:cNvGrpSpPr>
            <a:grpSpLocks/>
          </p:cNvGrpSpPr>
          <p:nvPr/>
        </p:nvGrpSpPr>
        <p:grpSpPr bwMode="auto">
          <a:xfrm rot="21434890">
            <a:off x="7627121" y="4849619"/>
            <a:ext cx="2898775" cy="2138362"/>
            <a:chOff x="556" y="2812"/>
            <a:chExt cx="1512" cy="1064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5" name="Picture 12" descr="Horizon School Division LIV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901"/>
              <a:ext cx="1293" cy="87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51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677"/>
            <a:ext cx="11859065" cy="1652259"/>
          </a:xfrm>
        </p:spPr>
        <p:txBody>
          <a:bodyPr>
            <a:normAutofit fontScale="90000"/>
          </a:bodyPr>
          <a:lstStyle/>
          <a:p>
            <a:pPr algn="ctr"/>
            <a:r>
              <a:rPr lang="en-CA" sz="6600" dirty="0"/>
              <a:t>Lethbridge  School  District</a:t>
            </a:r>
            <a:br>
              <a:rPr lang="en-CA" sz="6600" dirty="0"/>
            </a:br>
            <a:r>
              <a:rPr lang="zh-CN" altLang="en-US" sz="6600" dirty="0"/>
              <a:t>莱桥学区</a:t>
            </a:r>
            <a:r>
              <a:rPr lang="en-CA" sz="6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436" y="2291346"/>
            <a:ext cx="5245768" cy="4596063"/>
          </a:xfrm>
        </p:spPr>
        <p:txBody>
          <a:bodyPr>
            <a:normAutofit fontScale="92500" lnSpcReduction="10000"/>
          </a:bodyPr>
          <a:lstStyle/>
          <a:p>
            <a:r>
              <a:rPr lang="en-CA" sz="3000" dirty="0"/>
              <a:t>Four high schools </a:t>
            </a:r>
          </a:p>
          <a:p>
            <a:r>
              <a:rPr lang="zh-CN" altLang="en-US" sz="3000" dirty="0"/>
              <a:t>四所高中</a:t>
            </a:r>
            <a:endParaRPr lang="en-CA" sz="3000" dirty="0"/>
          </a:p>
          <a:p>
            <a:r>
              <a:rPr lang="en-CA" sz="3000" dirty="0"/>
              <a:t>High speed WIFI</a:t>
            </a:r>
          </a:p>
          <a:p>
            <a:r>
              <a:rPr lang="zh-CN" altLang="en-US" sz="3000" dirty="0"/>
              <a:t>无线网络</a:t>
            </a:r>
            <a:endParaRPr lang="en-CA" sz="3000" dirty="0"/>
          </a:p>
          <a:p>
            <a:r>
              <a:rPr lang="en-CA" sz="3000" dirty="0"/>
              <a:t>Excellent academic and co-curricular programs </a:t>
            </a:r>
          </a:p>
          <a:p>
            <a:r>
              <a:rPr lang="zh-CN" altLang="en-US" sz="3000" dirty="0"/>
              <a:t>优秀的学术和课外计划</a:t>
            </a:r>
            <a:endParaRPr lang="en-CA" sz="3000" dirty="0"/>
          </a:p>
          <a:p>
            <a:r>
              <a:rPr lang="en-CA" sz="3000" dirty="0"/>
              <a:t>Safe, clean community</a:t>
            </a:r>
          </a:p>
          <a:p>
            <a:r>
              <a:rPr lang="zh-CN" altLang="en-US" sz="3000" dirty="0"/>
              <a:t>社区安全，清洁</a:t>
            </a:r>
            <a:endParaRPr lang="en-CA" sz="3000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2291346"/>
            <a:ext cx="6063916" cy="40426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51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6000" dirty="0"/>
              <a:t>Focus  on  students</a:t>
            </a:r>
            <a:br>
              <a:rPr lang="en-CA" sz="6000" dirty="0"/>
            </a:br>
            <a:r>
              <a:rPr lang="zh-CN" altLang="en-US" sz="6000" dirty="0"/>
              <a:t>注重学生</a:t>
            </a:r>
            <a:endParaRPr lang="en-CA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2011680"/>
            <a:ext cx="11150600" cy="2496820"/>
          </a:xfrm>
        </p:spPr>
        <p:txBody>
          <a:bodyPr>
            <a:normAutofit fontScale="85000" lnSpcReduction="10000"/>
          </a:bodyPr>
          <a:lstStyle/>
          <a:p>
            <a:r>
              <a:rPr lang="en-CA" sz="3100" dirty="0"/>
              <a:t>Government-certified, enthusiastic  teachers who challenge their students</a:t>
            </a:r>
          </a:p>
          <a:p>
            <a:r>
              <a:rPr lang="zh-CN" altLang="en-US" sz="3100" dirty="0"/>
              <a:t>政府认证的，热情挑战学生的老师们</a:t>
            </a:r>
            <a:endParaRPr lang="en-CA" sz="3100" dirty="0"/>
          </a:p>
          <a:p>
            <a:r>
              <a:rPr lang="en-CA" sz="3100" dirty="0"/>
              <a:t>Support systems in place – International Services Office, Vice Principal in each school, Advisor</a:t>
            </a:r>
          </a:p>
          <a:p>
            <a:r>
              <a:rPr lang="zh-CN" altLang="en-US" sz="3100" dirty="0"/>
              <a:t>协助系统健全，</a:t>
            </a:r>
            <a:r>
              <a:rPr lang="en-US" altLang="zh-CN" sz="3100" dirty="0"/>
              <a:t>-</a:t>
            </a:r>
            <a:r>
              <a:rPr lang="zh-CN" altLang="en-US" sz="3100" dirty="0"/>
              <a:t>国际服务办公室，每个学校有付校长及顾问，</a:t>
            </a:r>
            <a:endParaRPr lang="en-CA" sz="3100" dirty="0"/>
          </a:p>
          <a:p>
            <a:endParaRPr lang="en-CA" sz="3100" dirty="0"/>
          </a:p>
          <a:p>
            <a:endParaRPr lang="en-CA" dirty="0"/>
          </a:p>
        </p:txBody>
      </p:sp>
      <p:pic>
        <p:nvPicPr>
          <p:cNvPr id="4" name="Picture 20" descr="can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401" y="3918863"/>
            <a:ext cx="3144108" cy="266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100329" y="4647353"/>
            <a:ext cx="2821508" cy="1944927"/>
            <a:chOff x="80" y="456"/>
            <a:chExt cx="1768" cy="1240"/>
          </a:xfrm>
        </p:grpSpPr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 rot="5400000">
              <a:off x="344" y="192"/>
              <a:ext cx="1240" cy="1768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7" name="Picture 5" descr="5_6019D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" y="568"/>
              <a:ext cx="1529" cy="101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1"/>
          <p:cNvGrpSpPr>
            <a:grpSpLocks/>
          </p:cNvGrpSpPr>
          <p:nvPr/>
        </p:nvGrpSpPr>
        <p:grpSpPr bwMode="auto">
          <a:xfrm rot="380080">
            <a:off x="384977" y="4621400"/>
            <a:ext cx="2706283" cy="1804236"/>
            <a:chOff x="556" y="2812"/>
            <a:chExt cx="1512" cy="1064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0" name="Picture 12" descr="Horizon School Division LIV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2901"/>
              <a:ext cx="1308" cy="87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9"/>
          <p:cNvGrpSpPr>
            <a:grpSpLocks/>
          </p:cNvGrpSpPr>
          <p:nvPr/>
        </p:nvGrpSpPr>
        <p:grpSpPr bwMode="auto">
          <a:xfrm rot="21290355">
            <a:off x="3220052" y="4379602"/>
            <a:ext cx="2775435" cy="2016794"/>
            <a:chOff x="24" y="468"/>
            <a:chExt cx="1496" cy="1056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 rot="5400000">
              <a:off x="244" y="248"/>
              <a:ext cx="1056" cy="14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3" name="Picture 10" descr="Calgary Board of Education LIV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564"/>
              <a:ext cx="1297" cy="86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0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600" dirty="0"/>
              <a:t>After  graduation</a:t>
            </a:r>
            <a:br>
              <a:rPr lang="en-CA" sz="3600" dirty="0"/>
            </a:br>
            <a:r>
              <a:rPr lang="zh-CN" altLang="en-US" sz="3600" dirty="0"/>
              <a:t>毕业之后</a:t>
            </a:r>
            <a:endParaRPr lang="en-CA" sz="3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76" y="2333049"/>
            <a:ext cx="3936409" cy="2952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33218" y="1916362"/>
            <a:ext cx="6777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An Alberta high school diploma is accepted in colleges and universities world-wide.</a:t>
            </a:r>
          </a:p>
          <a:p>
            <a:r>
              <a:rPr lang="zh-CN" altLang="en-US" sz="2400" dirty="0"/>
              <a:t>全球的学院，大学，都接受亚伯达高中毕业证书</a:t>
            </a:r>
            <a:endParaRPr lang="en-CA" sz="2400" dirty="0"/>
          </a:p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7777980" y="5598017"/>
            <a:ext cx="3551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Lethbridge College</a:t>
            </a:r>
          </a:p>
          <a:p>
            <a:r>
              <a:rPr lang="zh-CN" altLang="en-US" sz="2800" dirty="0"/>
              <a:t>莱桥学院</a:t>
            </a:r>
            <a:endParaRPr lang="en-C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33218" y="3273617"/>
            <a:ext cx="689725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400" dirty="0" smtClean="0"/>
              <a:t>offers </a:t>
            </a:r>
            <a:r>
              <a:rPr lang="en-CA" sz="2400" dirty="0"/>
              <a:t>many programs for international students: 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zh-CN" altLang="en-US" sz="2400" dirty="0"/>
              <a:t>为国际学生提供很多课</a:t>
            </a:r>
            <a:r>
              <a:rPr lang="zh-CN" altLang="en-US" sz="2400" dirty="0" smtClean="0"/>
              <a:t>程</a:t>
            </a:r>
            <a:endParaRPr lang="en-US" altLang="zh-CN" sz="2400" dirty="0" smtClean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endParaRPr lang="en-US" altLang="zh-CN" sz="1400" dirty="0"/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400" dirty="0"/>
              <a:t> agriculture, automotives, criminal justice, criminal justice, early childhood education, fashion design, health care aide, interior design, massage therapy, multimedia production…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zh-CN" altLang="en-US" sz="2400" dirty="0"/>
              <a:t>农业，汽车修理，刑事司法，幼儿教育，时尚设计，医疗保健，室内设计，按摩疗法，多媒体等</a:t>
            </a:r>
            <a:r>
              <a:rPr lang="zh-CN" altLang="en-US" sz="2400" dirty="0" smtClean="0"/>
              <a:t>等</a:t>
            </a:r>
            <a:endParaRPr lang="en-CA" sz="24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56240" y="-384238"/>
            <a:ext cx="184346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 Unicode MS" panose="020B0604020202020204" pitchFamily="34" charset="-128"/>
                <a:ea typeface="inherit"/>
              </a:rPr>
              <a:t>学</a:t>
            </a: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TC103090430[[fn=Banded]]</Template>
  <TotalTime>1903</TotalTime>
  <Words>3087</Words>
  <Application>Microsoft Office PowerPoint</Application>
  <PresentationFormat>Widescreen</PresentationFormat>
  <Paragraphs>306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 Unicode MS</vt:lpstr>
      <vt:lpstr>ＭＳ Ｐゴシック</vt:lpstr>
      <vt:lpstr>宋体</vt:lpstr>
      <vt:lpstr>Arial</vt:lpstr>
      <vt:lpstr>Calibri</vt:lpstr>
      <vt:lpstr>Corbel</vt:lpstr>
      <vt:lpstr>inherit</vt:lpstr>
      <vt:lpstr>Wingdings</vt:lpstr>
      <vt:lpstr>Banded</vt:lpstr>
      <vt:lpstr>Study  in  Lethbridge 来我们莱桥学习</vt:lpstr>
      <vt:lpstr>Where  are  we? 我们在哪里？</vt:lpstr>
      <vt:lpstr>Why  study  in  alberta? 为什么要来亚伯达学习</vt:lpstr>
      <vt:lpstr>Lethbridge,  Alberta 亚伯达，莱桥</vt:lpstr>
      <vt:lpstr>High  quality  of  life 生活质量高</vt:lpstr>
      <vt:lpstr>High  quality  of  life 生活质量高</vt:lpstr>
      <vt:lpstr>Lethbridge  School  District 莱桥学区 </vt:lpstr>
      <vt:lpstr>Focus  on  students 注重学生</vt:lpstr>
      <vt:lpstr>After  graduation 毕业之后</vt:lpstr>
      <vt:lpstr>After  graduation 毕业之后</vt:lpstr>
      <vt:lpstr>After  graduation 毕业之后</vt:lpstr>
      <vt:lpstr>After  graduation 毕业之后</vt:lpstr>
      <vt:lpstr>WHERE  ARE  OUR  STUDENTS  NOW? 现在的学生在哪里？</vt:lpstr>
      <vt:lpstr>Chinook  high  school 季风高中</vt:lpstr>
      <vt:lpstr>Chinook  high  school 季风高中</vt:lpstr>
      <vt:lpstr>Lethbridge  Collegiate  institute 莱桥LCI 高中</vt:lpstr>
      <vt:lpstr>Lethbridge  Collegiate  institute 莱桥LCI高中</vt:lpstr>
      <vt:lpstr>Winston  Churchill  high 温斯顿丘吉尔高中</vt:lpstr>
      <vt:lpstr>Winston  Churchill  high 温斯顿丘吉尔高中</vt:lpstr>
      <vt:lpstr>Immanuel  Christian  high 易曼纽尔基督高中</vt:lpstr>
      <vt:lpstr>Immanuel  Christian  high 伊曼纽尔基督高中</vt:lpstr>
      <vt:lpstr>Where  will  my  child  live?我们的孩子住哪里？</vt:lpstr>
      <vt:lpstr>Where  will  my child live? 我的孩子住哪里？</vt:lpstr>
      <vt:lpstr>WHAT  SUPPORTS  ARE  THERE  FOR STUDENTS  IN  HOMESTAY? 学生住寄宿家庭有哪些支持</vt:lpstr>
      <vt:lpstr>OPTIONS   IN   Lethbridge   school   district 莱桥学区选项</vt:lpstr>
      <vt:lpstr>OPTIONS   IN   Lethbridge   school   district 莱桥学区选项</vt:lpstr>
      <vt:lpstr>OPTIONS   IN   Lethbridge   school   district 莱桥学区选项</vt:lpstr>
      <vt:lpstr>WHERE  DO  OUR  STUDENTS  COME  FROM? 我们的学生来自何方？</vt:lpstr>
      <vt:lpstr>Affordable   quality   education 负担得起的高质量教育 </vt:lpstr>
      <vt:lpstr>PowerPoint Presentation</vt:lpstr>
      <vt:lpstr>Study  in  Lethbridge 到莱桥来学习</vt:lpstr>
      <vt:lpstr>PowerPoint Presentation</vt:lpstr>
    </vt:vector>
  </TitlesOfParts>
  <Company>Lethbridge School District $51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 in  Lethbridge</dc:title>
  <dc:creator>Teresa Loewen</dc:creator>
  <cp:lastModifiedBy>Teresa Loewen</cp:lastModifiedBy>
  <cp:revision>150</cp:revision>
  <dcterms:created xsi:type="dcterms:W3CDTF">2014-03-11T23:06:13Z</dcterms:created>
  <dcterms:modified xsi:type="dcterms:W3CDTF">2016-11-19T21:57:19Z</dcterms:modified>
</cp:coreProperties>
</file>