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28"/>
  </p:notesMasterIdLst>
  <p:sldIdLst>
    <p:sldId id="256" r:id="rId2"/>
    <p:sldId id="257" r:id="rId3"/>
    <p:sldId id="261" r:id="rId4"/>
    <p:sldId id="258" r:id="rId5"/>
    <p:sldId id="269" r:id="rId6"/>
    <p:sldId id="270" r:id="rId7"/>
    <p:sldId id="259" r:id="rId8"/>
    <p:sldId id="275" r:id="rId9"/>
    <p:sldId id="285" r:id="rId10"/>
    <p:sldId id="284" r:id="rId11"/>
    <p:sldId id="286" r:id="rId12"/>
    <p:sldId id="263" r:id="rId13"/>
    <p:sldId id="271" r:id="rId14"/>
    <p:sldId id="265" r:id="rId15"/>
    <p:sldId id="272" r:id="rId16"/>
    <p:sldId id="264" r:id="rId17"/>
    <p:sldId id="273" r:id="rId18"/>
    <p:sldId id="279" r:id="rId19"/>
    <p:sldId id="280" r:id="rId20"/>
    <p:sldId id="262" r:id="rId21"/>
    <p:sldId id="276" r:id="rId22"/>
    <p:sldId id="283" r:id="rId23"/>
    <p:sldId id="282" r:id="rId24"/>
    <p:sldId id="267" r:id="rId25"/>
    <p:sldId id="277" r:id="rId26"/>
    <p:sldId id="268" r:id="rId2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3" autoAdjust="0"/>
    <p:restoredTop sz="94799" autoAdjust="0"/>
  </p:normalViewPr>
  <p:slideViewPr>
    <p:cSldViewPr snapToGrid="0">
      <p:cViewPr varScale="1">
        <p:scale>
          <a:sx n="89" d="100"/>
          <a:sy n="89" d="100"/>
        </p:scale>
        <p:origin x="466" y="82"/>
      </p:cViewPr>
      <p:guideLst/>
    </p:cSldViewPr>
  </p:slideViewPr>
  <p:outlineViewPr>
    <p:cViewPr>
      <p:scale>
        <a:sx n="33" d="100"/>
        <a:sy n="33" d="100"/>
      </p:scale>
      <p:origin x="0" y="-1062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CA" dirty="0" smtClean="0"/>
              <a:t>2013-2014 School Year</a:t>
            </a:r>
            <a:endParaRPr lang="en-CA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3.6111111111111108E-2"/>
          <c:y val="0.1850696267133275"/>
          <c:w val="0.75259273840769902"/>
          <c:h val="0.75474518810148727"/>
        </c:manualLayout>
      </c:layout>
      <c:pie3DChart>
        <c:varyColors val="1"/>
        <c:ser>
          <c:idx val="0"/>
          <c:order val="0"/>
          <c:explosion val="15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Lbls>
            <c:dLbl>
              <c:idx val="0"/>
              <c:layout>
                <c:manualLayout>
                  <c:x val="-8.9660979877515312E-2"/>
                  <c:y val="8.4932925051035238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9.037117235345582E-2"/>
                  <c:y val="-8.8876859142607179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7.0918635170603678E-2"/>
                  <c:y val="-0.15978893263342089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2.7081583552055994E-2"/>
                  <c:y val="-0.15569663167104111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2.708005249343827E-2"/>
                  <c:y val="-0.15569663167104111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8.4805774278215229E-2"/>
                  <c:y val="-0.14590004374453186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6.508333333333334E-2"/>
                      <c:h val="7.0393700787401578E-2"/>
                    </c:manualLayout>
                  </c15:layout>
                </c:ext>
              </c:extLst>
            </c:dLbl>
            <c:dLbl>
              <c:idx val="6"/>
              <c:layout>
                <c:manualLayout>
                  <c:x val="7.2518153980752412E-2"/>
                  <c:y val="-0.10459827938174403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>
                <c:manualLayout>
                  <c:x val="9.8481189851268622E-2"/>
                  <c:y val="5.8383275007290715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8"/>
              <c:layout>
                <c:manualLayout>
                  <c:x val="1.658814523184602E-2"/>
                  <c:y val="0.10474846894138233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'2013-2014'!$C$5:$C$13</c:f>
              <c:strCache>
                <c:ptCount val="9"/>
                <c:pt idx="0">
                  <c:v>Brazil</c:v>
                </c:pt>
                <c:pt idx="1">
                  <c:v>Mexico</c:v>
                </c:pt>
                <c:pt idx="2">
                  <c:v>Germany</c:v>
                </c:pt>
                <c:pt idx="3">
                  <c:v>Korea</c:v>
                </c:pt>
                <c:pt idx="4">
                  <c:v>Hong Kong</c:v>
                </c:pt>
                <c:pt idx="5">
                  <c:v>China</c:v>
                </c:pt>
                <c:pt idx="6">
                  <c:v>Indonesia</c:v>
                </c:pt>
                <c:pt idx="7">
                  <c:v>Japan</c:v>
                </c:pt>
                <c:pt idx="8">
                  <c:v>Guadeloupe</c:v>
                </c:pt>
              </c:strCache>
            </c:strRef>
          </c:cat>
          <c:val>
            <c:numRef>
              <c:f>'2013-2014'!$D$5:$D$13</c:f>
              <c:numCache>
                <c:formatCode>General</c:formatCode>
                <c:ptCount val="9"/>
                <c:pt idx="0">
                  <c:v>4</c:v>
                </c:pt>
                <c:pt idx="1">
                  <c:v>2</c:v>
                </c:pt>
                <c:pt idx="2">
                  <c:v>2</c:v>
                </c:pt>
                <c:pt idx="3">
                  <c:v>1</c:v>
                </c:pt>
                <c:pt idx="4">
                  <c:v>1</c:v>
                </c:pt>
                <c:pt idx="5">
                  <c:v>2</c:v>
                </c:pt>
                <c:pt idx="6">
                  <c:v>1</c:v>
                </c:pt>
                <c:pt idx="7">
                  <c:v>4</c:v>
                </c:pt>
                <c:pt idx="8">
                  <c:v>1</c:v>
                </c:pt>
              </c:numCache>
            </c:numRef>
          </c:val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layout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CA" dirty="0"/>
              <a:t>2014-2015 School Year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2.7777777777777776E-2"/>
          <c:y val="0.19432888597258677"/>
          <c:w val="0.75398162729658791"/>
          <c:h val="0.75474518810148727"/>
        </c:manualLayout>
      </c:layout>
      <c:pie3DChart>
        <c:varyColors val="1"/>
        <c:ser>
          <c:idx val="0"/>
          <c:order val="0"/>
          <c:explosion val="15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Lbls>
            <c:dLbl>
              <c:idx val="1"/>
              <c:layout>
                <c:manualLayout>
                  <c:x val="6.0112423447069067E-2"/>
                  <c:y val="-0.16472841936424615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5.5131889763779501E-2"/>
                  <c:y val="-0.13286891221930591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7.1754811898512683E-2"/>
                  <c:y val="-0.1129060950714494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0.11057852143482065"/>
                  <c:y val="-9.4011009040536594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9.1234470691163624E-2"/>
                  <c:y val="5.3428842228054829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6.0289807524059491E-2"/>
                  <c:y val="7.6163240011665162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>
                <c:manualLayout>
                  <c:x val="3.9178477690288711E-2"/>
                  <c:y val="8.5103893263342084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8"/>
              <c:layout>
                <c:manualLayout>
                  <c:x val="2.3102362204724409E-2"/>
                  <c:y val="9.5489209682123072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'2014-2015'!$C$5:$C$13</c:f>
              <c:strCache>
                <c:ptCount val="9"/>
                <c:pt idx="0">
                  <c:v>Brazil</c:v>
                </c:pt>
                <c:pt idx="1">
                  <c:v>Mexico</c:v>
                </c:pt>
                <c:pt idx="2">
                  <c:v>Germany</c:v>
                </c:pt>
                <c:pt idx="3">
                  <c:v>Korea</c:v>
                </c:pt>
                <c:pt idx="4">
                  <c:v>Switzerland</c:v>
                </c:pt>
                <c:pt idx="5">
                  <c:v>China</c:v>
                </c:pt>
                <c:pt idx="6">
                  <c:v>Indonesia</c:v>
                </c:pt>
                <c:pt idx="7">
                  <c:v>Japan</c:v>
                </c:pt>
                <c:pt idx="8">
                  <c:v>Guadeloupe</c:v>
                </c:pt>
              </c:strCache>
            </c:strRef>
          </c:cat>
          <c:val>
            <c:numRef>
              <c:f>'2014-2015'!$D$5:$D$13</c:f>
              <c:numCache>
                <c:formatCode>General</c:formatCode>
                <c:ptCount val="9"/>
                <c:pt idx="0">
                  <c:v>10</c:v>
                </c:pt>
                <c:pt idx="1">
                  <c:v>2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2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</c:numCache>
            </c:numRef>
          </c:val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layout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6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9904E4-0610-48C2-A1AE-F238DD39B917}" type="datetimeFigureOut">
              <a:rPr lang="en-CA" smtClean="0"/>
              <a:t>27/11/2015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80822F-89B7-4C9A-941F-DFBB715E2A5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957523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80822F-89B7-4C9A-941F-DFBB715E2A50}" type="slidenum">
              <a:rPr lang="en-CA" smtClean="0"/>
              <a:t>15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461599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5759" y="2166364"/>
            <a:ext cx="11471565" cy="1739347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0000"/>
              </a:lnSpc>
              <a:defRPr sz="6000" spc="15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996250"/>
            <a:ext cx="9144000" cy="1309255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20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11/27/2015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11/27/2015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019312" y="0"/>
            <a:ext cx="27432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60624" y="274638"/>
            <a:ext cx="2402380" cy="58975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199" y="274638"/>
            <a:ext cx="7973291" cy="58975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422854"/>
            <a:ext cx="2743196" cy="365125"/>
          </a:xfrm>
        </p:spPr>
        <p:txBody>
          <a:bodyPr/>
          <a:lstStyle/>
          <a:p>
            <a:fld id="{96DFF08F-DC6B-4601-B491-B0F83F6DD2DA}" type="datetimeFigureOut">
              <a:rPr lang="en-US" dirty="0"/>
              <a:t>11/27/2015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776135" y="6422854"/>
            <a:ext cx="427966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3048" y="6422854"/>
            <a:ext cx="879759" cy="365125"/>
          </a:xfrm>
        </p:spPr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11/27/2015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191" y="2208879"/>
            <a:ext cx="10515600" cy="1676400"/>
          </a:xfrm>
        </p:spPr>
        <p:txBody>
          <a:bodyPr anchor="ctr">
            <a:noAutofit/>
          </a:bodyPr>
          <a:lstStyle>
            <a:lvl1pPr algn="ctr">
              <a:lnSpc>
                <a:spcPct val="80000"/>
              </a:lnSpc>
              <a:defRPr sz="6000" b="0" spc="150"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3191" y="4010334"/>
            <a:ext cx="10515600" cy="1174639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6DFF08F-DC6B-4601-B491-B0F83F6DD2DA}" type="datetimeFigureOut">
              <a:rPr lang="en-US" dirty="0"/>
              <a:pPr/>
              <a:t>11/27/2015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05344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0391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11/27/2015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7008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07008" y="2656566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31230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31230" y="2656564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11/27/2015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11/27/2015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11/27/2015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7008" y="2120054"/>
            <a:ext cx="6126480" cy="4114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89023" y="2147486"/>
            <a:ext cx="3200400" cy="3432319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11/27/2015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80160" y="2211494"/>
            <a:ext cx="6126480" cy="3931920"/>
          </a:xfrm>
          <a:solidFill>
            <a:schemeClr val="tx2">
              <a:lumMod val="60000"/>
              <a:lumOff val="40000"/>
            </a:schemeClr>
          </a:solidFill>
        </p:spPr>
        <p:txBody>
          <a:bodyPr tIns="365760" anchor="t"/>
          <a:lstStyle>
            <a:lvl1pPr marL="0" indent="0" algn="ctr">
              <a:buNone/>
              <a:defRPr sz="320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90688" y="2150621"/>
            <a:ext cx="3200400" cy="3429000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11/27/2015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83" y="176109"/>
            <a:ext cx="12188952" cy="16459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02919" y="284176"/>
            <a:ext cx="9784080" cy="15087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2919" y="2011680"/>
            <a:ext cx="9784080" cy="4206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02266" y="6422854"/>
            <a:ext cx="3000894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fld id="{96DFF08F-DC6B-4601-B491-B0F83F6DD2DA}" type="datetimeFigureOut">
              <a:rPr lang="en-US" dirty="0"/>
              <a:pPr/>
              <a:t>11/27/2015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96471" y="6422854"/>
            <a:ext cx="50444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58927" y="6422854"/>
            <a:ext cx="946264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 b="0">
                <a:solidFill>
                  <a:schemeClr val="tx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000" kern="1200" cap="all" baseline="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tx1"/>
        </a:buClr>
        <a:buFont typeface="Wingdings" pitchFamily="2" charset="2"/>
        <a:buChar char="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400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686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972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2846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718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29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8062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SjhEz9-_lkw&amp;feature=youtu.be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106206"/>
            <a:ext cx="12191999" cy="1739347"/>
          </a:xfrm>
        </p:spPr>
        <p:txBody>
          <a:bodyPr>
            <a:normAutofit/>
          </a:bodyPr>
          <a:lstStyle/>
          <a:p>
            <a:r>
              <a:rPr lang="en-CA" sz="8000" dirty="0" smtClean="0"/>
              <a:t>Study  in  Lethbridge</a:t>
            </a:r>
            <a:endParaRPr lang="en-CA" sz="8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CA" sz="6000" dirty="0" smtClean="0"/>
              <a:t>Succeed with us!</a:t>
            </a:r>
            <a:endParaRPr lang="en-CA" sz="6000" dirty="0"/>
          </a:p>
        </p:txBody>
      </p:sp>
      <p:pic>
        <p:nvPicPr>
          <p:cNvPr id="4" name="Picture 10" descr="http://www.animationbuddy.com/Animation/Geography_and_History/Canadian_Flags/alberta.gif"/>
          <p:cNvPicPr>
            <a:picLocks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1036" y="5048634"/>
            <a:ext cx="2069053" cy="1432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2" descr="http://www.cadvision.com/blanchas/OhCanada/images/CanadaFlag.gif"/>
          <p:cNvPicPr>
            <a:picLocks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2293" y="5100866"/>
            <a:ext cx="2097505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564" y="285195"/>
            <a:ext cx="4591050" cy="131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599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CA" sz="6600" dirty="0" smtClean="0"/>
              <a:t>After  graduation</a:t>
            </a:r>
            <a:endParaRPr lang="en-CA" sz="6600" dirty="0"/>
          </a:p>
        </p:txBody>
      </p:sp>
      <p:pic>
        <p:nvPicPr>
          <p:cNvPr id="16" name="Content Placeholder 1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999" y="3061252"/>
            <a:ext cx="5072823" cy="338188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9" name="TextBox 18"/>
          <p:cNvSpPr txBox="1"/>
          <p:nvPr/>
        </p:nvSpPr>
        <p:spPr>
          <a:xfrm>
            <a:off x="758824" y="2216008"/>
            <a:ext cx="441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 smtClean="0"/>
              <a:t>The University of Lethbridge</a:t>
            </a:r>
            <a:endParaRPr lang="en-CA" sz="2800" dirty="0"/>
          </a:p>
        </p:txBody>
      </p:sp>
      <p:sp>
        <p:nvSpPr>
          <p:cNvPr id="20" name="TextBox 19"/>
          <p:cNvSpPr txBox="1"/>
          <p:nvPr/>
        </p:nvSpPr>
        <p:spPr>
          <a:xfrm>
            <a:off x="5918200" y="2311400"/>
            <a:ext cx="58420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SzPct val="60000"/>
              <a:buFont typeface="Wingdings" panose="05000000000000000000" pitchFamily="2" charset="2"/>
              <a:buChar char="§"/>
            </a:pPr>
            <a:r>
              <a:rPr lang="en-CA" sz="2200" dirty="0" smtClean="0"/>
              <a:t>Offers undergraduate degrees in Humanities, Sciences, Social Sciences, Education (teaching), Fine Arts, Health Sciences, and Management</a:t>
            </a:r>
          </a:p>
          <a:p>
            <a:pPr marL="342900" indent="-342900">
              <a:buSzPct val="60000"/>
              <a:buFont typeface="Wingdings" panose="05000000000000000000" pitchFamily="2" charset="2"/>
              <a:buChar char="§"/>
            </a:pPr>
            <a:r>
              <a:rPr lang="en-CA" sz="2200" dirty="0" smtClean="0"/>
              <a:t>Offers graduate (Masters) programs in Arts, Counselling, Education,  Fine Arts, Music, Nursing, Science, and Management</a:t>
            </a:r>
          </a:p>
          <a:p>
            <a:pPr marL="342900" indent="-342900">
              <a:buSzPct val="60000"/>
              <a:buFont typeface="Wingdings" panose="05000000000000000000" pitchFamily="2" charset="2"/>
              <a:buChar char="§"/>
            </a:pPr>
            <a:r>
              <a:rPr lang="en-CA" sz="2200" dirty="0" smtClean="0"/>
              <a:t>Offers PhD programs in Sciences.</a:t>
            </a:r>
          </a:p>
          <a:p>
            <a:pPr marL="342900" indent="-342900">
              <a:buSzPct val="60000"/>
              <a:buFont typeface="Wingdings" panose="05000000000000000000" pitchFamily="2" charset="2"/>
              <a:buChar char="§"/>
            </a:pPr>
            <a:r>
              <a:rPr lang="en-CA" sz="2200" dirty="0" smtClean="0"/>
              <a:t>Offers preparation programs to transfer for medicine, pharmacy, dentistry, engineering</a:t>
            </a:r>
          </a:p>
          <a:p>
            <a:pPr marL="342900" indent="-342900">
              <a:buSzPct val="60000"/>
              <a:buFont typeface="Wingdings" panose="05000000000000000000" pitchFamily="2" charset="2"/>
              <a:buChar char="§"/>
            </a:pPr>
            <a:r>
              <a:rPr lang="en-CA" sz="2200" dirty="0" smtClean="0"/>
              <a:t>Requires 100 high school credits and English and Math 30-1 for admission.</a:t>
            </a:r>
            <a:endParaRPr lang="en-CA" sz="2200" dirty="0"/>
          </a:p>
        </p:txBody>
      </p:sp>
    </p:spTree>
    <p:extLst>
      <p:ext uri="{BB962C8B-B14F-4D97-AF65-F5344CB8AC3E}">
        <p14:creationId xmlns:p14="http://schemas.microsoft.com/office/powerpoint/2010/main" val="3321925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 smtClean="0"/>
              <a:t>WHERE  ARE  OUR  STUDENTS  NOW?</a:t>
            </a:r>
            <a:endParaRPr lang="en-CA" sz="4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5632" y="2377440"/>
            <a:ext cx="3084576" cy="231343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95528" y="2377440"/>
            <a:ext cx="71140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In the past 3 years, every international student who has come to Lethbridge to study, with the intention to graduate, has  successfully graduated with a high school diploma from Alberta.  We have a 100% success rate which we attribute to excellent teaching, good support, and personal service.</a:t>
            </a:r>
          </a:p>
          <a:p>
            <a:endParaRPr lang="en-US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Last year, we had five graduates.  They are all currently enrolled in colleges or universities in Canada, the United States, or Japan.</a:t>
            </a:r>
            <a:endParaRPr lang="en-CA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8485632" y="5010912"/>
            <a:ext cx="31729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Yohane</a:t>
            </a:r>
            <a:r>
              <a:rPr lang="en-US" dirty="0" smtClean="0"/>
              <a:t> was accepted into the Sophia University in Japan – the third best private university in Japan!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1449312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84176"/>
            <a:ext cx="12192000" cy="1508760"/>
          </a:xfrm>
        </p:spPr>
        <p:txBody>
          <a:bodyPr>
            <a:normAutofit/>
          </a:bodyPr>
          <a:lstStyle/>
          <a:p>
            <a:pPr algn="ctr"/>
            <a:r>
              <a:rPr lang="en-CA" sz="6600" dirty="0" smtClean="0"/>
              <a:t>Chinook  high  school</a:t>
            </a:r>
            <a:endParaRPr lang="en-CA" sz="6600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19" b="7219"/>
          <a:stretch>
            <a:fillRect/>
          </a:stretch>
        </p:blipFill>
        <p:spPr>
          <a:xfrm>
            <a:off x="632460" y="2389294"/>
            <a:ext cx="6126480" cy="393192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83400" y="2389294"/>
            <a:ext cx="5194300" cy="4752474"/>
          </a:xfrm>
        </p:spPr>
        <p:txBody>
          <a:bodyPr>
            <a:noAutofit/>
          </a:bodyPr>
          <a:lstStyle/>
          <a:p>
            <a:pPr marL="457200" indent="-457200">
              <a:buSzPct val="60000"/>
              <a:buFont typeface="Wingdings" panose="05000000000000000000" pitchFamily="2" charset="2"/>
              <a:buChar char="§"/>
            </a:pPr>
            <a:r>
              <a:rPr lang="en-CA" sz="2800" dirty="0" smtClean="0"/>
              <a:t>Our newest high school</a:t>
            </a:r>
          </a:p>
          <a:p>
            <a:pPr marL="457200" indent="-457200">
              <a:buSzPct val="60000"/>
              <a:buFont typeface="Wingdings" panose="05000000000000000000" pitchFamily="2" charset="2"/>
              <a:buChar char="§"/>
            </a:pPr>
            <a:r>
              <a:rPr lang="en-CA" sz="2800" dirty="0" smtClean="0"/>
              <a:t>State of the art media centre for presentations and theatre productions</a:t>
            </a:r>
          </a:p>
          <a:p>
            <a:pPr marL="457200" indent="-457200">
              <a:buSzPct val="60000"/>
              <a:buFont typeface="Wingdings" panose="05000000000000000000" pitchFamily="2" charset="2"/>
              <a:buChar char="§"/>
            </a:pPr>
            <a:r>
              <a:rPr lang="en-CA" sz="2800" dirty="0" smtClean="0"/>
              <a:t>Many young staff members who love to travel and meet new people.</a:t>
            </a:r>
          </a:p>
          <a:p>
            <a:pPr marL="457200" indent="-457200">
              <a:buSzPct val="60000"/>
              <a:buFont typeface="Wingdings" panose="05000000000000000000" pitchFamily="2" charset="2"/>
              <a:buChar char="§"/>
            </a:pPr>
            <a:r>
              <a:rPr lang="en-CA" sz="2800" dirty="0" smtClean="0"/>
              <a:t>University preparation program</a:t>
            </a:r>
            <a:endParaRPr lang="en-CA" sz="2800" dirty="0"/>
          </a:p>
        </p:txBody>
      </p:sp>
    </p:spTree>
    <p:extLst>
      <p:ext uri="{BB962C8B-B14F-4D97-AF65-F5344CB8AC3E}">
        <p14:creationId xmlns:p14="http://schemas.microsoft.com/office/powerpoint/2010/main" val="3221560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84176"/>
            <a:ext cx="12192000" cy="1508760"/>
          </a:xfrm>
        </p:spPr>
        <p:txBody>
          <a:bodyPr/>
          <a:lstStyle/>
          <a:p>
            <a:pPr algn="ctr"/>
            <a:r>
              <a:rPr lang="en-CA" sz="6600" dirty="0">
                <a:solidFill>
                  <a:srgbClr val="099BDD"/>
                </a:solidFill>
              </a:rPr>
              <a:t>Chinook  high  school</a:t>
            </a:r>
            <a:endParaRPr lang="en-CA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330700" y="2247900"/>
            <a:ext cx="3721100" cy="4330700"/>
          </a:xfrm>
        </p:spPr>
        <p:txBody>
          <a:bodyPr/>
          <a:lstStyle/>
          <a:p>
            <a:r>
              <a:rPr lang="en-CA" sz="4000" b="1" dirty="0" smtClean="0"/>
              <a:t>Kevin Wood</a:t>
            </a:r>
          </a:p>
          <a:p>
            <a:r>
              <a:rPr lang="en-CA" sz="4000" b="1" dirty="0" smtClean="0"/>
              <a:t>Principal</a:t>
            </a:r>
          </a:p>
          <a:p>
            <a:endParaRPr lang="en-CA" dirty="0"/>
          </a:p>
          <a:p>
            <a:endParaRPr lang="en-CA" dirty="0" smtClean="0"/>
          </a:p>
          <a:p>
            <a:endParaRPr lang="en-CA" dirty="0"/>
          </a:p>
          <a:p>
            <a:pPr algn="r"/>
            <a:r>
              <a:rPr lang="en-CA" sz="4000" b="1" dirty="0" smtClean="0"/>
              <a:t>Doug Checkley</a:t>
            </a:r>
          </a:p>
          <a:p>
            <a:pPr algn="r"/>
            <a:r>
              <a:rPr lang="en-CA" sz="4000" b="1" dirty="0" smtClean="0"/>
              <a:t>Vice-Principal</a:t>
            </a:r>
            <a:endParaRPr lang="en-CA" sz="4000" b="1" dirty="0"/>
          </a:p>
        </p:txBody>
      </p:sp>
      <p:pic>
        <p:nvPicPr>
          <p:cNvPr id="9" name="Picture Placeholder 8" descr="C:\Users\Loewente\AppData\Local\Microsoft\Windows\Temporary Internet Files\Content.Outlook\RTRDKDNA\11568.jpg"/>
          <p:cNvPicPr>
            <a:picLocks noGrp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2" b="1872"/>
          <a:stretch>
            <a:fillRect/>
          </a:stretch>
        </p:blipFill>
        <p:spPr bwMode="auto">
          <a:xfrm>
            <a:off x="8314491" y="2247900"/>
            <a:ext cx="3276600" cy="433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C:\Users\Loewente\AppData\Local\Microsoft\Windows\Temporary Internet Files\Content.Outlook\RTRDKDNA\11455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604" y="2247900"/>
            <a:ext cx="3388995" cy="43307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Right Arrow 10"/>
          <p:cNvSpPr/>
          <p:nvPr/>
        </p:nvSpPr>
        <p:spPr>
          <a:xfrm rot="10800000">
            <a:off x="4330700" y="3683000"/>
            <a:ext cx="1422400" cy="508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2" name="Right Arrow 11"/>
          <p:cNvSpPr/>
          <p:nvPr/>
        </p:nvSpPr>
        <p:spPr>
          <a:xfrm>
            <a:off x="6629400" y="4633264"/>
            <a:ext cx="1422400" cy="508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98382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84176"/>
            <a:ext cx="12192000" cy="1508760"/>
          </a:xfrm>
        </p:spPr>
        <p:txBody>
          <a:bodyPr>
            <a:normAutofit/>
          </a:bodyPr>
          <a:lstStyle/>
          <a:p>
            <a:pPr algn="ctr"/>
            <a:r>
              <a:rPr lang="en-CA" sz="5400" dirty="0" smtClean="0"/>
              <a:t>Lethbridge  Collegiate  institute</a:t>
            </a:r>
            <a:endParaRPr lang="en-CA" sz="54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37400" y="2313094"/>
            <a:ext cx="4508501" cy="3931920"/>
          </a:xfrm>
        </p:spPr>
        <p:txBody>
          <a:bodyPr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800" dirty="0" smtClean="0"/>
              <a:t>Our longest established high school – history of success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800" dirty="0" smtClean="0"/>
              <a:t>Two gymnasiums, state of the art computer labs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800" dirty="0" smtClean="0"/>
              <a:t>Strong language programs – ELL, German, Spanish, French Immersion, Japanese</a:t>
            </a:r>
            <a:endParaRPr lang="en-CA" sz="2800" dirty="0"/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19" b="7219"/>
          <a:stretch>
            <a:fillRect/>
          </a:stretch>
        </p:blipFill>
        <p:spPr>
          <a:xfrm>
            <a:off x="607060" y="2313094"/>
            <a:ext cx="6126480" cy="393192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286914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84176"/>
            <a:ext cx="12192000" cy="1508760"/>
          </a:xfrm>
        </p:spPr>
        <p:txBody>
          <a:bodyPr/>
          <a:lstStyle/>
          <a:p>
            <a:pPr algn="ctr"/>
            <a:r>
              <a:rPr lang="en-CA" sz="5400" dirty="0">
                <a:solidFill>
                  <a:srgbClr val="099BDD"/>
                </a:solidFill>
              </a:rPr>
              <a:t>Lethbridge  Collegiate  institute</a:t>
            </a:r>
            <a:endParaRPr lang="en-CA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987800" y="2362200"/>
            <a:ext cx="3924300" cy="4114800"/>
          </a:xfrm>
        </p:spPr>
        <p:txBody>
          <a:bodyPr>
            <a:normAutofit/>
          </a:bodyPr>
          <a:lstStyle/>
          <a:p>
            <a:r>
              <a:rPr lang="en-CA" sz="4000" b="1" dirty="0" smtClean="0"/>
              <a:t>Wayne Pallett</a:t>
            </a:r>
          </a:p>
          <a:p>
            <a:r>
              <a:rPr lang="en-CA" sz="4000" b="1" dirty="0" smtClean="0"/>
              <a:t>Principal</a:t>
            </a:r>
          </a:p>
          <a:p>
            <a:endParaRPr lang="en-CA" dirty="0"/>
          </a:p>
          <a:p>
            <a:endParaRPr lang="en-CA" dirty="0"/>
          </a:p>
          <a:p>
            <a:pPr algn="r"/>
            <a:r>
              <a:rPr lang="en-CA" sz="3600" b="1" smtClean="0"/>
              <a:t>Trish  Syme</a:t>
            </a:r>
            <a:endParaRPr lang="en-CA" sz="3600" b="1" dirty="0" smtClean="0"/>
          </a:p>
          <a:p>
            <a:pPr algn="r"/>
            <a:r>
              <a:rPr lang="en-CA" sz="4000" b="1" dirty="0" smtClean="0"/>
              <a:t>Vice-Principal</a:t>
            </a:r>
            <a:endParaRPr lang="en-CA" sz="4000" b="1" dirty="0"/>
          </a:p>
        </p:txBody>
      </p:sp>
      <p:sp>
        <p:nvSpPr>
          <p:cNvPr id="7" name="Right Arrow 6"/>
          <p:cNvSpPr/>
          <p:nvPr/>
        </p:nvSpPr>
        <p:spPr>
          <a:xfrm rot="10800000">
            <a:off x="3987800" y="3721100"/>
            <a:ext cx="1422400" cy="508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8" name="Right Arrow 7"/>
          <p:cNvSpPr/>
          <p:nvPr/>
        </p:nvSpPr>
        <p:spPr>
          <a:xfrm>
            <a:off x="6489700" y="4381500"/>
            <a:ext cx="1422400" cy="508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1026" name="Picture 1" descr="noid1y0114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218" y="2362200"/>
            <a:ext cx="3128756" cy="4171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" descr="trish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2926" y="2391771"/>
            <a:ext cx="3339963" cy="4145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1180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84176"/>
            <a:ext cx="12192000" cy="1508760"/>
          </a:xfrm>
        </p:spPr>
        <p:txBody>
          <a:bodyPr>
            <a:normAutofit/>
          </a:bodyPr>
          <a:lstStyle/>
          <a:p>
            <a:pPr algn="ctr"/>
            <a:r>
              <a:rPr lang="en-CA" sz="6600" dirty="0" smtClean="0"/>
              <a:t>Winston  Churchill  high</a:t>
            </a:r>
            <a:endParaRPr lang="en-CA" sz="66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51701" y="2428064"/>
            <a:ext cx="4660900" cy="3931919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800" dirty="0" smtClean="0"/>
              <a:t>Excellent academic and co-curricular programs – International Baccalaureate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800" dirty="0" smtClean="0"/>
              <a:t>Very  diverse population of students from many cultures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800" dirty="0" smtClean="0"/>
              <a:t>Excel in sports programs and teams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dirty="0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19" b="7219"/>
          <a:stretch>
            <a:fillRect/>
          </a:stretch>
        </p:blipFill>
        <p:spPr>
          <a:xfrm>
            <a:off x="774833" y="2428063"/>
            <a:ext cx="6126480" cy="393192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600139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84176"/>
            <a:ext cx="12192000" cy="1508760"/>
          </a:xfrm>
        </p:spPr>
        <p:txBody>
          <a:bodyPr>
            <a:normAutofit/>
          </a:bodyPr>
          <a:lstStyle/>
          <a:p>
            <a:pPr algn="ctr"/>
            <a:r>
              <a:rPr lang="en-CA" sz="6600" dirty="0">
                <a:solidFill>
                  <a:srgbClr val="099BDD"/>
                </a:solidFill>
              </a:rPr>
              <a:t>Winston  Churchill  high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30700" y="2316480"/>
            <a:ext cx="3771900" cy="420624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CA" sz="4000" b="1" dirty="0" smtClean="0"/>
              <a:t>Carey Rowntree</a:t>
            </a:r>
          </a:p>
          <a:p>
            <a:pPr marL="0" indent="0">
              <a:buNone/>
            </a:pPr>
            <a:r>
              <a:rPr lang="en-CA" sz="4000" b="1" dirty="0" smtClean="0"/>
              <a:t>Principal</a:t>
            </a:r>
          </a:p>
          <a:p>
            <a:pPr marL="0" indent="0">
              <a:buNone/>
            </a:pPr>
            <a:endParaRPr lang="en-CA" dirty="0"/>
          </a:p>
          <a:p>
            <a:pPr marL="0" indent="0">
              <a:buNone/>
            </a:pPr>
            <a:endParaRPr lang="en-CA" dirty="0" smtClean="0"/>
          </a:p>
          <a:p>
            <a:pPr marL="0" indent="0">
              <a:buNone/>
            </a:pPr>
            <a:endParaRPr lang="en-CA" dirty="0" smtClean="0"/>
          </a:p>
          <a:p>
            <a:pPr marL="0" indent="0" algn="r">
              <a:buNone/>
            </a:pPr>
            <a:r>
              <a:rPr lang="en-CA" sz="4000" b="1" dirty="0" smtClean="0"/>
              <a:t>Neil Langevin</a:t>
            </a:r>
          </a:p>
          <a:p>
            <a:pPr marL="0" indent="0" algn="r">
              <a:buNone/>
            </a:pPr>
            <a:r>
              <a:rPr lang="en-CA" sz="4000" b="1" dirty="0" smtClean="0"/>
              <a:t>Vice-Principal</a:t>
            </a:r>
            <a:endParaRPr lang="en-CA" sz="4000" b="1" dirty="0"/>
          </a:p>
        </p:txBody>
      </p:sp>
      <p:pic>
        <p:nvPicPr>
          <p:cNvPr id="6" name="Picture 5" descr="C:\Users\Loewente\AppData\Local\Microsoft\Windows\Temporary Internet Files\Content.Outlook\RTRDKDNA\rowntree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" y="2316480"/>
            <a:ext cx="3246121" cy="405384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ight Arrow 7"/>
          <p:cNvSpPr/>
          <p:nvPr/>
        </p:nvSpPr>
        <p:spPr>
          <a:xfrm rot="10800000">
            <a:off x="4330700" y="3670300"/>
            <a:ext cx="1422400" cy="508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Right Arrow 8"/>
          <p:cNvSpPr/>
          <p:nvPr/>
        </p:nvSpPr>
        <p:spPr>
          <a:xfrm>
            <a:off x="6680200" y="4419600"/>
            <a:ext cx="1422400" cy="508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0899" y="2400704"/>
            <a:ext cx="3046051" cy="4037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798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84176"/>
            <a:ext cx="12192000" cy="1508760"/>
          </a:xfrm>
        </p:spPr>
        <p:txBody>
          <a:bodyPr>
            <a:normAutofit/>
          </a:bodyPr>
          <a:lstStyle/>
          <a:p>
            <a:pPr algn="ctr"/>
            <a:r>
              <a:rPr lang="en-CA" sz="6600" dirty="0" smtClean="0"/>
              <a:t>Immanuel  Christian  high</a:t>
            </a:r>
            <a:endParaRPr lang="en-CA" sz="66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99300" y="2428064"/>
            <a:ext cx="4825999" cy="3931919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800" dirty="0" smtClean="0"/>
              <a:t>Excellent academic and co-curricular programs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800" dirty="0" smtClean="0"/>
              <a:t>Teach Alberta curriculum from the Christian perspective.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800" dirty="0" smtClean="0"/>
              <a:t>Small school population with a strong community spirit.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106" y="2617082"/>
            <a:ext cx="6060181" cy="346566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164447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84176"/>
            <a:ext cx="12192000" cy="1508760"/>
          </a:xfrm>
        </p:spPr>
        <p:txBody>
          <a:bodyPr>
            <a:normAutofit/>
          </a:bodyPr>
          <a:lstStyle/>
          <a:p>
            <a:pPr algn="ctr"/>
            <a:r>
              <a:rPr lang="en-CA" sz="6600" dirty="0" smtClean="0">
                <a:solidFill>
                  <a:srgbClr val="099BDD"/>
                </a:solidFill>
              </a:rPr>
              <a:t>Immanuel  Christian  high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70142" y="2316480"/>
            <a:ext cx="4740812" cy="4206240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CA" sz="4300" b="1" dirty="0" smtClean="0"/>
              <a:t>Rob </a:t>
            </a:r>
            <a:r>
              <a:rPr lang="en-CA" sz="4300" b="1" dirty="0" err="1" smtClean="0"/>
              <a:t>vanSpronson</a:t>
            </a:r>
            <a:endParaRPr lang="en-CA" sz="4300" b="1" dirty="0" smtClean="0"/>
          </a:p>
          <a:p>
            <a:pPr marL="0" indent="0">
              <a:buNone/>
            </a:pPr>
            <a:r>
              <a:rPr lang="en-CA" sz="4300" b="1" dirty="0" smtClean="0"/>
              <a:t>Principal</a:t>
            </a:r>
          </a:p>
          <a:p>
            <a:pPr marL="0" indent="0">
              <a:buNone/>
            </a:pPr>
            <a:endParaRPr lang="en-CA" dirty="0"/>
          </a:p>
          <a:p>
            <a:pPr marL="0" indent="0">
              <a:buNone/>
            </a:pPr>
            <a:endParaRPr lang="en-CA" dirty="0" smtClean="0"/>
          </a:p>
          <a:p>
            <a:pPr marL="0" indent="0">
              <a:buNone/>
            </a:pPr>
            <a:endParaRPr lang="en-CA" dirty="0" smtClean="0"/>
          </a:p>
          <a:p>
            <a:pPr marL="0" indent="0" algn="r">
              <a:buNone/>
            </a:pPr>
            <a:r>
              <a:rPr lang="en-CA" sz="4300" b="1" dirty="0" smtClean="0"/>
              <a:t>Roxanne </a:t>
            </a:r>
            <a:r>
              <a:rPr lang="en-CA" sz="4300" b="1" dirty="0" err="1" smtClean="0"/>
              <a:t>Houweling</a:t>
            </a:r>
            <a:endParaRPr lang="en-CA" sz="4300" b="1" dirty="0" smtClean="0"/>
          </a:p>
          <a:p>
            <a:pPr marL="0" indent="0" algn="r">
              <a:buNone/>
            </a:pPr>
            <a:r>
              <a:rPr lang="en-CA" sz="4300" b="1" dirty="0" smtClean="0"/>
              <a:t>Vice-Principal</a:t>
            </a:r>
            <a:endParaRPr lang="en-CA" sz="4300" b="1" dirty="0"/>
          </a:p>
        </p:txBody>
      </p:sp>
      <p:sp>
        <p:nvSpPr>
          <p:cNvPr id="8" name="Right Arrow 7"/>
          <p:cNvSpPr/>
          <p:nvPr/>
        </p:nvSpPr>
        <p:spPr>
          <a:xfrm rot="10800000">
            <a:off x="3770142" y="3836262"/>
            <a:ext cx="1422400" cy="508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Right Arrow 8"/>
          <p:cNvSpPr/>
          <p:nvPr/>
        </p:nvSpPr>
        <p:spPr>
          <a:xfrm>
            <a:off x="7088554" y="4600332"/>
            <a:ext cx="1422400" cy="508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0689" y="2439568"/>
            <a:ext cx="2969323" cy="39491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306" y="2369663"/>
            <a:ext cx="2969323" cy="3949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479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84176"/>
            <a:ext cx="12191999" cy="1508760"/>
          </a:xfrm>
        </p:spPr>
        <p:txBody>
          <a:bodyPr>
            <a:normAutofit/>
          </a:bodyPr>
          <a:lstStyle/>
          <a:p>
            <a:pPr algn="ctr"/>
            <a:r>
              <a:rPr lang="en-CA" sz="7200" dirty="0" smtClean="0"/>
              <a:t>Where  are  we?</a:t>
            </a:r>
            <a:endParaRPr lang="en-CA" sz="7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6601" y="2506980"/>
            <a:ext cx="3966054" cy="40208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sz="3200" dirty="0" smtClean="0"/>
              <a:t>Alberta is in the western part of Canada, just east of the Rocky Mountains.</a:t>
            </a:r>
          </a:p>
          <a:p>
            <a:pPr marL="0" indent="0">
              <a:buNone/>
            </a:pPr>
            <a:endParaRPr lang="en-CA" sz="1000" dirty="0" smtClean="0"/>
          </a:p>
          <a:p>
            <a:pPr marL="0" indent="0">
              <a:buNone/>
            </a:pPr>
            <a:r>
              <a:rPr lang="en-CA" sz="3200" dirty="0" smtClean="0"/>
              <a:t>Lethbridge is in the southern part of Alberta.</a:t>
            </a:r>
            <a:endParaRPr lang="en-CA" sz="3200" dirty="0"/>
          </a:p>
        </p:txBody>
      </p:sp>
      <p:grpSp>
        <p:nvGrpSpPr>
          <p:cNvPr id="4" name="Group 15"/>
          <p:cNvGrpSpPr>
            <a:grpSpLocks/>
          </p:cNvGrpSpPr>
          <p:nvPr/>
        </p:nvGrpSpPr>
        <p:grpSpPr bwMode="auto">
          <a:xfrm rot="-157453">
            <a:off x="5301710" y="1801531"/>
            <a:ext cx="6146984" cy="4277911"/>
            <a:chOff x="802" y="1001"/>
            <a:chExt cx="3684" cy="2881"/>
          </a:xfrm>
        </p:grpSpPr>
        <p:sp>
          <p:nvSpPr>
            <p:cNvPr id="5" name="Rectangle 5"/>
            <p:cNvSpPr>
              <a:spLocks noChangeArrowheads="1"/>
            </p:cNvSpPr>
            <p:nvPr/>
          </p:nvSpPr>
          <p:spPr bwMode="auto">
            <a:xfrm>
              <a:off x="802" y="1001"/>
              <a:ext cx="3684" cy="2881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rgbClr val="80808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7F7F7F">
                  <a:alpha val="50000"/>
                </a:srgbClr>
              </a:outerShdw>
            </a:effec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en-US" altLang="en-US">
                <a:latin typeface="Arial" panose="020B0604020202020204" pitchFamily="34" charset="0"/>
              </a:endParaRPr>
            </a:p>
          </p:txBody>
        </p:sp>
        <p:pic>
          <p:nvPicPr>
            <p:cNvPr id="6" name="Picture 1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4" y="1257"/>
              <a:ext cx="3316" cy="23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32127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CA" sz="5400" dirty="0" smtClean="0"/>
              <a:t>Where  will  my  child  live?</a:t>
            </a:r>
            <a:endParaRPr lang="en-CA" sz="5400" dirty="0"/>
          </a:p>
        </p:txBody>
      </p:sp>
      <p:sp>
        <p:nvSpPr>
          <p:cNvPr id="5" name="TextBox 4"/>
          <p:cNvSpPr txBox="1"/>
          <p:nvPr/>
        </p:nvSpPr>
        <p:spPr>
          <a:xfrm>
            <a:off x="5778500" y="2087880"/>
            <a:ext cx="56896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SzPct val="70000"/>
              <a:buFont typeface="Wingdings" panose="05000000000000000000" pitchFamily="2" charset="2"/>
              <a:buChar char="§"/>
            </a:pPr>
            <a:r>
              <a:rPr lang="en-CA" sz="3200" dirty="0" smtClean="0"/>
              <a:t>Carefully chosen homestay family – English-speaking family which enjoys teaching others about Canadian culture and enjoys learning about other cultures.</a:t>
            </a:r>
            <a:endParaRPr lang="en-CA" sz="3200" dirty="0"/>
          </a:p>
          <a:p>
            <a:pPr marL="285750" indent="-285750">
              <a:buSzPct val="70000"/>
              <a:buFont typeface="Wingdings" panose="05000000000000000000" pitchFamily="2" charset="2"/>
              <a:buChar char="§"/>
            </a:pPr>
            <a:endParaRPr lang="en-CA" sz="1600" dirty="0"/>
          </a:p>
          <a:p>
            <a:pPr marL="457200" indent="-457200">
              <a:buSzPct val="70000"/>
              <a:buFont typeface="Wingdings" panose="05000000000000000000" pitchFamily="2" charset="2"/>
              <a:buChar char="§"/>
            </a:pPr>
            <a:r>
              <a:rPr lang="en-CA" sz="3200" dirty="0" smtClean="0"/>
              <a:t>Within walking distance or bus ride to school.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CA" dirty="0"/>
          </a:p>
          <a:p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flipV="1">
            <a:off x="1634719" y="5041901"/>
            <a:ext cx="473481" cy="29210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CA" dirty="0" smtClean="0"/>
              <a:t>a</a:t>
            </a:r>
            <a:endParaRPr lang="en-CA" dirty="0"/>
          </a:p>
        </p:txBody>
      </p:sp>
      <p:grpSp>
        <p:nvGrpSpPr>
          <p:cNvPr id="8" name="Group 16"/>
          <p:cNvGrpSpPr>
            <a:grpSpLocks/>
          </p:cNvGrpSpPr>
          <p:nvPr/>
        </p:nvGrpSpPr>
        <p:grpSpPr bwMode="auto">
          <a:xfrm rot="21422227">
            <a:off x="1923438" y="2150087"/>
            <a:ext cx="2460625" cy="2074862"/>
            <a:chOff x="162" y="457"/>
            <a:chExt cx="1589" cy="1240"/>
          </a:xfrm>
        </p:grpSpPr>
        <p:sp>
          <p:nvSpPr>
            <p:cNvPr id="9" name="Rectangle 13"/>
            <p:cNvSpPr>
              <a:spLocks noChangeArrowheads="1"/>
            </p:cNvSpPr>
            <p:nvPr/>
          </p:nvSpPr>
          <p:spPr bwMode="auto">
            <a:xfrm rot="5400000">
              <a:off x="337" y="282"/>
              <a:ext cx="1240" cy="1589"/>
            </a:xfrm>
            <a:prstGeom prst="rect">
              <a:avLst/>
            </a:prstGeom>
            <a:solidFill>
              <a:srgbClr val="FFFFFF"/>
            </a:solidFill>
            <a:ln w="3175">
              <a:solidFill>
                <a:srgbClr val="80808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7F7F7F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32" charset="-128"/>
              </a:endParaRPr>
            </a:p>
          </p:txBody>
        </p:sp>
        <p:pic>
          <p:nvPicPr>
            <p:cNvPr id="10" name="Picture 5" descr="5_6019D"/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" y="568"/>
              <a:ext cx="1392" cy="1016"/>
            </a:xfrm>
            <a:prstGeom prst="rect">
              <a:avLst/>
            </a:prstGeom>
            <a:noFill/>
            <a:ln w="9525">
              <a:solidFill>
                <a:srgbClr val="7F7F7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" name="Group 16"/>
          <p:cNvGrpSpPr>
            <a:grpSpLocks/>
          </p:cNvGrpSpPr>
          <p:nvPr/>
        </p:nvGrpSpPr>
        <p:grpSpPr bwMode="auto">
          <a:xfrm rot="427197">
            <a:off x="2856572" y="4421373"/>
            <a:ext cx="2557463" cy="2052637"/>
            <a:chOff x="124" y="456"/>
            <a:chExt cx="1652" cy="1240"/>
          </a:xfrm>
        </p:grpSpPr>
        <p:sp>
          <p:nvSpPr>
            <p:cNvPr id="13" name="Rectangle 13"/>
            <p:cNvSpPr>
              <a:spLocks noChangeArrowheads="1"/>
            </p:cNvSpPr>
            <p:nvPr/>
          </p:nvSpPr>
          <p:spPr bwMode="auto">
            <a:xfrm rot="5400000">
              <a:off x="330" y="250"/>
              <a:ext cx="1240" cy="1652"/>
            </a:xfrm>
            <a:prstGeom prst="rect">
              <a:avLst/>
            </a:prstGeom>
            <a:solidFill>
              <a:srgbClr val="FFFFFF"/>
            </a:solidFill>
            <a:ln w="3175">
              <a:solidFill>
                <a:srgbClr val="80808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7F7F7F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32" charset="-128"/>
              </a:endParaRPr>
            </a:p>
          </p:txBody>
        </p:sp>
        <p:pic>
          <p:nvPicPr>
            <p:cNvPr id="14" name="Picture 5" descr="5_6019D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" y="572"/>
              <a:ext cx="1392" cy="1008"/>
            </a:xfrm>
            <a:prstGeom prst="rect">
              <a:avLst/>
            </a:prstGeom>
            <a:noFill/>
            <a:ln w="9525">
              <a:solidFill>
                <a:srgbClr val="7F7F7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1" name="Picture 21" descr="canad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736" y="3578241"/>
            <a:ext cx="3187700" cy="257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7577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84176"/>
            <a:ext cx="12192000" cy="1508760"/>
          </a:xfrm>
        </p:spPr>
        <p:txBody>
          <a:bodyPr/>
          <a:lstStyle/>
          <a:p>
            <a:pPr algn="ctr"/>
            <a:r>
              <a:rPr lang="en-CA" sz="5400" dirty="0">
                <a:solidFill>
                  <a:srgbClr val="099BDD"/>
                </a:solidFill>
              </a:rPr>
              <a:t>Where  will  </a:t>
            </a:r>
            <a:r>
              <a:rPr lang="en-CA" sz="5400" dirty="0" smtClean="0">
                <a:solidFill>
                  <a:srgbClr val="099BDD"/>
                </a:solidFill>
              </a:rPr>
              <a:t>my child live</a:t>
            </a:r>
            <a:r>
              <a:rPr lang="en-CA" sz="5400" dirty="0">
                <a:solidFill>
                  <a:srgbClr val="099BDD"/>
                </a:solidFill>
              </a:rPr>
              <a:t>?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900" y="2290897"/>
            <a:ext cx="4864100" cy="4206240"/>
          </a:xfrm>
        </p:spPr>
        <p:txBody>
          <a:bodyPr>
            <a:normAutofit lnSpcReduction="10000"/>
          </a:bodyPr>
          <a:lstStyle/>
          <a:p>
            <a:r>
              <a:rPr lang="en-CA" sz="3600" dirty="0"/>
              <a:t>Single-family </a:t>
            </a:r>
            <a:r>
              <a:rPr lang="en-CA" sz="3600" dirty="0" smtClean="0"/>
              <a:t>house </a:t>
            </a:r>
            <a:r>
              <a:rPr lang="en-CA" sz="3600" dirty="0"/>
              <a:t>with outdoor </a:t>
            </a:r>
            <a:r>
              <a:rPr lang="en-CA" sz="3600" dirty="0" smtClean="0"/>
              <a:t>space.  </a:t>
            </a:r>
          </a:p>
          <a:p>
            <a:r>
              <a:rPr lang="en-CA" sz="3600" dirty="0" smtClean="0"/>
              <a:t>Student will </a:t>
            </a:r>
            <a:r>
              <a:rPr lang="en-CA" sz="3600" dirty="0"/>
              <a:t>have his or her own bedroom and share the </a:t>
            </a:r>
            <a:r>
              <a:rPr lang="en-CA" sz="3600" dirty="0" smtClean="0"/>
              <a:t>house with the family</a:t>
            </a:r>
          </a:p>
          <a:p>
            <a:r>
              <a:rPr lang="en-CA" sz="3600" dirty="0" smtClean="0"/>
              <a:t>Equipped with WIFI for email and Skype</a:t>
            </a:r>
            <a:endParaRPr lang="en-CA" sz="3600" dirty="0"/>
          </a:p>
          <a:p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7797" y="2290897"/>
            <a:ext cx="5608806" cy="420660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809133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542" y="284176"/>
            <a:ext cx="11929403" cy="1508760"/>
          </a:xfrm>
        </p:spPr>
        <p:txBody>
          <a:bodyPr>
            <a:normAutofit/>
          </a:bodyPr>
          <a:lstStyle/>
          <a:p>
            <a:pPr algn="ctr"/>
            <a:r>
              <a:rPr lang="en-CA" sz="4800" dirty="0" smtClean="0"/>
              <a:t>WHERE  DO  OUR  STUDENTS  COME  FROM?</a:t>
            </a:r>
            <a:endParaRPr lang="en-CA" sz="4800" dirty="0"/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4420726"/>
              </p:ext>
            </p:extLst>
          </p:nvPr>
        </p:nvGraphicFramePr>
        <p:xfrm>
          <a:off x="639884" y="2349499"/>
          <a:ext cx="4846515" cy="30946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69152895"/>
              </p:ext>
            </p:extLst>
          </p:nvPr>
        </p:nvGraphicFramePr>
        <p:xfrm>
          <a:off x="6532358" y="3299791"/>
          <a:ext cx="4787900" cy="29448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710223" y="5781235"/>
            <a:ext cx="4610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dirty="0" smtClean="0"/>
              <a:t>These statistics include full-time students enrolled for at least one semester.</a:t>
            </a:r>
            <a:endParaRPr lang="en-CA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6532358" y="2363568"/>
            <a:ext cx="47879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400" dirty="0" smtClean="0"/>
              <a:t>We have students from four different continents!</a:t>
            </a:r>
            <a:endParaRPr lang="en-CA" sz="2400" dirty="0"/>
          </a:p>
        </p:txBody>
      </p:sp>
    </p:spTree>
    <p:extLst>
      <p:ext uri="{BB962C8B-B14F-4D97-AF65-F5344CB8AC3E}">
        <p14:creationId xmlns:p14="http://schemas.microsoft.com/office/powerpoint/2010/main" val="450085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84176"/>
            <a:ext cx="12192000" cy="1508760"/>
          </a:xfrm>
        </p:spPr>
        <p:txBody>
          <a:bodyPr>
            <a:normAutofit/>
          </a:bodyPr>
          <a:lstStyle/>
          <a:p>
            <a:pPr algn="ctr"/>
            <a:r>
              <a:rPr lang="en-CA" sz="5400" dirty="0" smtClean="0"/>
              <a:t>Affordable   quality   education</a:t>
            </a:r>
            <a:endParaRPr lang="en-CA" sz="54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417499" y="2675336"/>
            <a:ext cx="4266532" cy="3931920"/>
          </a:xfrm>
        </p:spPr>
        <p:txBody>
          <a:bodyPr>
            <a:noAutofit/>
          </a:bodyPr>
          <a:lstStyle/>
          <a:p>
            <a:r>
              <a:rPr lang="en-CA" sz="3200" dirty="0" smtClean="0"/>
              <a:t>Compare with other Districts:</a:t>
            </a:r>
          </a:p>
          <a:p>
            <a:r>
              <a:rPr lang="en-CA" sz="3200" dirty="0" smtClean="0"/>
              <a:t>Calgary - $21 345</a:t>
            </a:r>
          </a:p>
          <a:p>
            <a:r>
              <a:rPr lang="en-CA" sz="3200" dirty="0" smtClean="0"/>
              <a:t>Vancouver - $24 200</a:t>
            </a:r>
          </a:p>
          <a:p>
            <a:r>
              <a:rPr lang="en-CA" sz="3200" dirty="0" smtClean="0"/>
              <a:t>Toronto - $25 750</a:t>
            </a:r>
            <a:endParaRPr lang="en-CA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565484" y="2313094"/>
            <a:ext cx="63647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 smtClean="0"/>
              <a:t>For One School Year of Study in Lethbridge:</a:t>
            </a:r>
          </a:p>
          <a:p>
            <a:endParaRPr lang="en-CA" dirty="0"/>
          </a:p>
          <a:p>
            <a:endParaRPr lang="en-CA" dirty="0"/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3624998"/>
              </p:ext>
            </p:extLst>
          </p:nvPr>
        </p:nvGraphicFramePr>
        <p:xfrm>
          <a:off x="431799" y="3069235"/>
          <a:ext cx="5664202" cy="2988664"/>
        </p:xfrm>
        <a:graphic>
          <a:graphicData uri="http://schemas.openxmlformats.org/drawingml/2006/table">
            <a:tbl>
              <a:tblPr/>
              <a:tblGrid>
                <a:gridCol w="724535"/>
                <a:gridCol w="724535"/>
                <a:gridCol w="724535"/>
                <a:gridCol w="2026433"/>
                <a:gridCol w="1464164"/>
              </a:tblGrid>
              <a:tr h="373583"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CA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Application Fee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CA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$200.00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73583">
                <a:tc gridSpan="4">
                  <a:txBody>
                    <a:bodyPr/>
                    <a:lstStyle/>
                    <a:p>
                      <a:pPr algn="l" fontAlgn="b"/>
                      <a:r>
                        <a:rPr lang="en-CA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Homestay Placement/Custodian Fees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$950.00</a:t>
                      </a:r>
                      <a:endParaRPr lang="en-CA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73583"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CA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Medical Insurance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CA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$500.00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73583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CA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Tuition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CA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CA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$11 000.00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73583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CA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Homestay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CA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CA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$8 000.00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73583"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CA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Airport transfers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CA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$400.00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73583">
                <a:tc>
                  <a:txBody>
                    <a:bodyPr/>
                    <a:lstStyle/>
                    <a:p>
                      <a:pPr algn="l" fontAlgn="b"/>
                      <a:endParaRPr lang="en-CA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CA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CA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CA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CA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73583">
                <a:tc>
                  <a:txBody>
                    <a:bodyPr/>
                    <a:lstStyle/>
                    <a:p>
                      <a:pPr algn="l" fontAlgn="b"/>
                      <a:r>
                        <a:rPr lang="en-CA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CA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CA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CA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$21050.00</a:t>
                      </a:r>
                      <a:endParaRPr lang="en-CA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82135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26184" y="708950"/>
            <a:ext cx="9581515" cy="274325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1226183" y="4076700"/>
            <a:ext cx="958151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6000" dirty="0" smtClean="0">
                <a:solidFill>
                  <a:schemeClr val="bg1"/>
                </a:solidFill>
              </a:rPr>
              <a:t>Alberta, Canada  </a:t>
            </a:r>
            <a:r>
              <a:rPr lang="en-CA" sz="6000" dirty="0" smtClean="0">
                <a:solidFill>
                  <a:schemeClr val="bg1"/>
                </a:solidFill>
                <a:hlinkClick r:id="rId3"/>
              </a:rPr>
              <a:t>*</a:t>
            </a:r>
            <a:endParaRPr lang="en-CA" sz="6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0922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106206"/>
            <a:ext cx="12191999" cy="1739347"/>
          </a:xfrm>
        </p:spPr>
        <p:txBody>
          <a:bodyPr>
            <a:normAutofit/>
          </a:bodyPr>
          <a:lstStyle/>
          <a:p>
            <a:r>
              <a:rPr lang="en-CA" sz="8000" dirty="0" smtClean="0"/>
              <a:t>Study  in  Lethbridge</a:t>
            </a:r>
            <a:endParaRPr lang="en-CA" sz="8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999" y="4164693"/>
            <a:ext cx="9144000" cy="1309255"/>
          </a:xfrm>
        </p:spPr>
        <p:txBody>
          <a:bodyPr>
            <a:normAutofit/>
          </a:bodyPr>
          <a:lstStyle/>
          <a:p>
            <a:r>
              <a:rPr lang="en-CA" sz="6000" dirty="0" smtClean="0"/>
              <a:t>Succeed with us!</a:t>
            </a:r>
            <a:endParaRPr lang="en-CA" sz="6000" dirty="0"/>
          </a:p>
        </p:txBody>
      </p:sp>
      <p:pic>
        <p:nvPicPr>
          <p:cNvPr id="4" name="Picture 10" descr="http://www.animationbuddy.com/Animation/Geography_and_History/Canadian_Flags/alberta.gif"/>
          <p:cNvPicPr>
            <a:picLocks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1597" y="5043364"/>
            <a:ext cx="1994794" cy="134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2" descr="http://www.cadvision.com/blanchas/OhCanada/images/CanadaFlag.gif"/>
          <p:cNvPicPr>
            <a:picLocks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4624" y="5168893"/>
            <a:ext cx="2097505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6148" y="330217"/>
            <a:ext cx="3801342" cy="1088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38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6508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84176"/>
            <a:ext cx="12191999" cy="1508760"/>
          </a:xfrm>
        </p:spPr>
        <p:txBody>
          <a:bodyPr>
            <a:normAutofit/>
          </a:bodyPr>
          <a:lstStyle/>
          <a:p>
            <a:pPr algn="ctr"/>
            <a:r>
              <a:rPr lang="en-CA" sz="6600" dirty="0" smtClean="0"/>
              <a:t>Why  study  in  alberta?</a:t>
            </a:r>
            <a:endParaRPr lang="en-CA" sz="6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8301" y="2472514"/>
            <a:ext cx="6933882" cy="4512485"/>
          </a:xfrm>
        </p:spPr>
        <p:txBody>
          <a:bodyPr>
            <a:normAutofit/>
          </a:bodyPr>
          <a:lstStyle/>
          <a:p>
            <a:r>
              <a:rPr lang="en-CA" sz="2800" dirty="0" smtClean="0"/>
              <a:t>One of the strongest economies in North America</a:t>
            </a:r>
          </a:p>
          <a:p>
            <a:r>
              <a:rPr lang="en-CA" sz="2800" dirty="0" smtClean="0"/>
              <a:t>Highest per capita family income in Canada – high quality of life</a:t>
            </a:r>
          </a:p>
          <a:p>
            <a:r>
              <a:rPr lang="en-CA" sz="2800" dirty="0" smtClean="0"/>
              <a:t>Lowest unemployment rate in Canada</a:t>
            </a:r>
          </a:p>
          <a:p>
            <a:r>
              <a:rPr lang="en-CA" sz="2800" dirty="0"/>
              <a:t>Government invests heavily in education</a:t>
            </a:r>
          </a:p>
          <a:p>
            <a:r>
              <a:rPr lang="en-CA" sz="2800" dirty="0" smtClean="0"/>
              <a:t>No provincial sales tax – less expensive to live in Alberta.  </a:t>
            </a:r>
            <a:endParaRPr lang="en-CA" dirty="0" smtClean="0"/>
          </a:p>
          <a:p>
            <a:endParaRPr lang="en-CA" dirty="0"/>
          </a:p>
        </p:txBody>
      </p:sp>
      <p:pic>
        <p:nvPicPr>
          <p:cNvPr id="4" name="Picture 8" descr="http://www.oilsands.alberta.ca/images/FS-CES-Technology-MaleResearcher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35732" y="1910590"/>
            <a:ext cx="2417027" cy="261133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Picture 10" descr="http://a5.sphotos.ak.fbcdn.net/hphotos-ak-snc6/36735_136999192979830_136927916320291_370461_3704481_n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70738" y="3216259"/>
            <a:ext cx="2846070" cy="213455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/>
        </p:spPr>
      </p:pic>
      <p:pic>
        <p:nvPicPr>
          <p:cNvPr id="6" name="Picture 10" descr="http://www.nrc-cnrc.gc.ca/obj/nrc-cnrc/images/photos/200408nano1.jpg"/>
          <p:cNvPicPr>
            <a:picLocks noChangeAspect="1" noChangeArrowheads="1"/>
          </p:cNvPicPr>
          <p:nvPr/>
        </p:nvPicPr>
        <p:blipFill>
          <a:blip r:embed="rId4" cstate="print">
            <a:extLst/>
          </a:blip>
          <a:srcRect/>
          <a:stretch>
            <a:fillRect/>
          </a:stretch>
        </p:blipFill>
        <p:spPr bwMode="auto">
          <a:xfrm>
            <a:off x="9035732" y="4499898"/>
            <a:ext cx="2714625" cy="207645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502403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84176"/>
            <a:ext cx="12192000" cy="1508760"/>
          </a:xfrm>
        </p:spPr>
        <p:txBody>
          <a:bodyPr>
            <a:normAutofit/>
          </a:bodyPr>
          <a:lstStyle/>
          <a:p>
            <a:pPr algn="ctr"/>
            <a:r>
              <a:rPr lang="en-CA" sz="8000" dirty="0" smtClean="0"/>
              <a:t>Lethbridge,  Alberta</a:t>
            </a:r>
            <a:endParaRPr lang="en-CA" sz="8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16700" y="2370221"/>
            <a:ext cx="5321299" cy="4233779"/>
          </a:xfrm>
        </p:spPr>
        <p:txBody>
          <a:bodyPr>
            <a:normAutofit/>
          </a:bodyPr>
          <a:lstStyle/>
          <a:p>
            <a:r>
              <a:rPr lang="en-CA" sz="3400" dirty="0" smtClean="0"/>
              <a:t>Southern Alberta – farming, education, research, industry, oil, natural gas</a:t>
            </a:r>
          </a:p>
          <a:p>
            <a:r>
              <a:rPr lang="en-CA" sz="3400" dirty="0" smtClean="0"/>
              <a:t>Weather – Chinooks</a:t>
            </a:r>
          </a:p>
          <a:p>
            <a:r>
              <a:rPr lang="en-CA" sz="3400" dirty="0" smtClean="0"/>
              <a:t>Excellent educational programs for international students – high school, college, university</a:t>
            </a:r>
          </a:p>
          <a:p>
            <a:endParaRPr lang="en-CA" dirty="0" smtClean="0"/>
          </a:p>
          <a:p>
            <a:endParaRPr lang="en-CA" dirty="0" smtClean="0"/>
          </a:p>
          <a:p>
            <a:endParaRPr lang="en-CA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872" y="2235200"/>
            <a:ext cx="5862828" cy="398272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971195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CA" sz="6600" dirty="0" smtClean="0"/>
              <a:t>High  quality  of  life</a:t>
            </a:r>
            <a:endParaRPr lang="en-CA" sz="6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58611" y="2577935"/>
            <a:ext cx="5854701" cy="4206240"/>
          </a:xfrm>
        </p:spPr>
        <p:txBody>
          <a:bodyPr/>
          <a:lstStyle/>
          <a:p>
            <a:r>
              <a:rPr lang="en-CA" sz="3600" dirty="0"/>
              <a:t>Between 90 000 - 100 000 residents:   safe, accessible</a:t>
            </a:r>
          </a:p>
          <a:p>
            <a:r>
              <a:rPr lang="en-CA" sz="3600" dirty="0"/>
              <a:t>Many </a:t>
            </a:r>
            <a:r>
              <a:rPr lang="en-CA" sz="3600" dirty="0" smtClean="0"/>
              <a:t>parks and </a:t>
            </a:r>
            <a:r>
              <a:rPr lang="en-CA" sz="3600" dirty="0"/>
              <a:t>recreation facilities </a:t>
            </a:r>
            <a:endParaRPr lang="en-CA" sz="3600" dirty="0" smtClean="0"/>
          </a:p>
          <a:p>
            <a:r>
              <a:rPr lang="en-CA" sz="3600" dirty="0" smtClean="0"/>
              <a:t>Shopping malls, art galleries, museums, restaurants</a:t>
            </a:r>
            <a:endParaRPr lang="en-CA" sz="3600" dirty="0"/>
          </a:p>
          <a:p>
            <a:endParaRPr lang="en-CA" dirty="0"/>
          </a:p>
        </p:txBody>
      </p:sp>
      <p:grpSp>
        <p:nvGrpSpPr>
          <p:cNvPr id="10" name="Group 8"/>
          <p:cNvGrpSpPr>
            <a:grpSpLocks/>
          </p:cNvGrpSpPr>
          <p:nvPr/>
        </p:nvGrpSpPr>
        <p:grpSpPr bwMode="auto">
          <a:xfrm rot="366117">
            <a:off x="730846" y="2255167"/>
            <a:ext cx="3552942" cy="2505739"/>
            <a:chOff x="2652" y="2440"/>
            <a:chExt cx="1443" cy="1096"/>
          </a:xfrm>
        </p:grpSpPr>
        <p:sp>
          <p:nvSpPr>
            <p:cNvPr id="11" name="Rectangle 7"/>
            <p:cNvSpPr>
              <a:spLocks noChangeArrowheads="1"/>
            </p:cNvSpPr>
            <p:nvPr/>
          </p:nvSpPr>
          <p:spPr bwMode="auto">
            <a:xfrm>
              <a:off x="2652" y="2440"/>
              <a:ext cx="1443" cy="1096"/>
            </a:xfrm>
            <a:prstGeom prst="rect">
              <a:avLst/>
            </a:prstGeom>
            <a:solidFill>
              <a:srgbClr val="FFFFFF"/>
            </a:solidFill>
            <a:ln w="3175">
              <a:solidFill>
                <a:srgbClr val="80808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7F7F7F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32" charset="-128"/>
              </a:endParaRPr>
            </a:p>
          </p:txBody>
        </p:sp>
        <p:pic>
          <p:nvPicPr>
            <p:cNvPr id="12" name="Picture 8" descr="campus pyramid"/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1" y="2524"/>
              <a:ext cx="1274" cy="928"/>
            </a:xfrm>
            <a:prstGeom prst="rect">
              <a:avLst/>
            </a:prstGeom>
            <a:noFill/>
            <a:ln w="9525">
              <a:solidFill>
                <a:srgbClr val="7F7F7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Group 8"/>
          <p:cNvGrpSpPr>
            <a:grpSpLocks/>
          </p:cNvGrpSpPr>
          <p:nvPr/>
        </p:nvGrpSpPr>
        <p:grpSpPr bwMode="auto">
          <a:xfrm rot="-414297">
            <a:off x="2025600" y="4018499"/>
            <a:ext cx="3359614" cy="2409274"/>
            <a:chOff x="2528" y="2440"/>
            <a:chExt cx="1664" cy="1096"/>
          </a:xfrm>
        </p:grpSpPr>
        <p:sp>
          <p:nvSpPr>
            <p:cNvPr id="8" name="Rectangle 7"/>
            <p:cNvSpPr>
              <a:spLocks noChangeArrowheads="1"/>
            </p:cNvSpPr>
            <p:nvPr/>
          </p:nvSpPr>
          <p:spPr bwMode="auto">
            <a:xfrm>
              <a:off x="2528" y="2440"/>
              <a:ext cx="1664" cy="1096"/>
            </a:xfrm>
            <a:prstGeom prst="rect">
              <a:avLst/>
            </a:prstGeom>
            <a:solidFill>
              <a:srgbClr val="FFFFFF"/>
            </a:solidFill>
            <a:ln w="3175">
              <a:solidFill>
                <a:srgbClr val="80808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7F7F7F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32" charset="-128"/>
              </a:endParaRPr>
            </a:p>
          </p:txBody>
        </p:sp>
        <p:pic>
          <p:nvPicPr>
            <p:cNvPr id="9" name="Picture 8" descr="campus pyramid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16" y="2524"/>
              <a:ext cx="1504" cy="928"/>
            </a:xfrm>
            <a:prstGeom prst="rect">
              <a:avLst/>
            </a:prstGeom>
            <a:noFill/>
            <a:ln w="9525">
              <a:solidFill>
                <a:srgbClr val="7F7F7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440492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CA" sz="6600" dirty="0"/>
              <a:t>High  quality  of  life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0400" y="2367280"/>
            <a:ext cx="2679700" cy="4206240"/>
          </a:xfrm>
        </p:spPr>
        <p:txBody>
          <a:bodyPr>
            <a:normAutofit lnSpcReduction="10000"/>
          </a:bodyPr>
          <a:lstStyle/>
          <a:p>
            <a:pPr>
              <a:spcAft>
                <a:spcPts val="600"/>
              </a:spcAft>
            </a:pPr>
            <a:r>
              <a:rPr lang="en-CA" sz="3500" dirty="0" smtClean="0"/>
              <a:t>Close to the Rocky Mountains</a:t>
            </a:r>
          </a:p>
          <a:p>
            <a:pPr>
              <a:spcAft>
                <a:spcPts val="600"/>
              </a:spcAft>
            </a:pPr>
            <a:r>
              <a:rPr lang="en-CA" sz="3500" dirty="0" smtClean="0"/>
              <a:t>Clean air and water</a:t>
            </a:r>
          </a:p>
          <a:p>
            <a:r>
              <a:rPr lang="en-CA" sz="3500" dirty="0" smtClean="0"/>
              <a:t>A climate with four seasons</a:t>
            </a:r>
          </a:p>
          <a:p>
            <a:endParaRPr lang="en-CA" dirty="0"/>
          </a:p>
        </p:txBody>
      </p:sp>
      <p:grpSp>
        <p:nvGrpSpPr>
          <p:cNvPr id="4" name="Group 21"/>
          <p:cNvGrpSpPr>
            <a:grpSpLocks/>
          </p:cNvGrpSpPr>
          <p:nvPr/>
        </p:nvGrpSpPr>
        <p:grpSpPr bwMode="auto">
          <a:xfrm rot="-323359">
            <a:off x="873125" y="4184650"/>
            <a:ext cx="2898775" cy="2136775"/>
            <a:chOff x="556" y="2812"/>
            <a:chExt cx="1512" cy="1064"/>
          </a:xfrm>
        </p:grpSpPr>
        <p:sp>
          <p:nvSpPr>
            <p:cNvPr id="5" name="Rectangle 12"/>
            <p:cNvSpPr>
              <a:spLocks noChangeArrowheads="1"/>
            </p:cNvSpPr>
            <p:nvPr/>
          </p:nvSpPr>
          <p:spPr bwMode="auto">
            <a:xfrm rot="5400000">
              <a:off x="780" y="2588"/>
              <a:ext cx="1064" cy="1512"/>
            </a:xfrm>
            <a:prstGeom prst="rect">
              <a:avLst/>
            </a:prstGeom>
            <a:solidFill>
              <a:srgbClr val="FFFFFF"/>
            </a:solidFill>
            <a:ln w="3175">
              <a:solidFill>
                <a:srgbClr val="80808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7F7F7F">
                  <a:alpha val="50000"/>
                </a:srgbClr>
              </a:outerShdw>
            </a:effectLst>
          </p:spPr>
          <p:txBody>
            <a:bodyPr rot="10800000" vert="eaVert"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32" charset="-128"/>
              </a:endParaRPr>
            </a:p>
          </p:txBody>
        </p:sp>
        <p:pic>
          <p:nvPicPr>
            <p:cNvPr id="6" name="Picture 12" descr="Horizon School Division LIVE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6" y="2922"/>
              <a:ext cx="1308" cy="832"/>
            </a:xfrm>
            <a:prstGeom prst="rect">
              <a:avLst/>
            </a:prstGeom>
            <a:noFill/>
            <a:ln w="9525">
              <a:solidFill>
                <a:srgbClr val="7F7F7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Group 21"/>
          <p:cNvGrpSpPr>
            <a:grpSpLocks/>
          </p:cNvGrpSpPr>
          <p:nvPr/>
        </p:nvGrpSpPr>
        <p:grpSpPr bwMode="auto">
          <a:xfrm rot="387122">
            <a:off x="1031469" y="2187698"/>
            <a:ext cx="2898775" cy="2136775"/>
            <a:chOff x="556" y="2812"/>
            <a:chExt cx="1512" cy="1064"/>
          </a:xfrm>
        </p:grpSpPr>
        <p:sp>
          <p:nvSpPr>
            <p:cNvPr id="8" name="Rectangle 12"/>
            <p:cNvSpPr>
              <a:spLocks noChangeArrowheads="1"/>
            </p:cNvSpPr>
            <p:nvPr/>
          </p:nvSpPr>
          <p:spPr bwMode="auto">
            <a:xfrm rot="5400000">
              <a:off x="780" y="2588"/>
              <a:ext cx="1064" cy="1512"/>
            </a:xfrm>
            <a:prstGeom prst="rect">
              <a:avLst/>
            </a:prstGeom>
            <a:solidFill>
              <a:srgbClr val="FFFFFF"/>
            </a:solidFill>
            <a:ln w="3175">
              <a:solidFill>
                <a:srgbClr val="80808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7F7F7F">
                  <a:alpha val="50000"/>
                </a:srgbClr>
              </a:outerShdw>
            </a:effectLst>
          </p:spPr>
          <p:txBody>
            <a:bodyPr rot="10800000" vert="eaVert"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32" charset="-128"/>
              </a:endParaRPr>
            </a:p>
          </p:txBody>
        </p:sp>
        <p:pic>
          <p:nvPicPr>
            <p:cNvPr id="9" name="Picture 12" descr="Horizon School Division LIVE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3" y="2927"/>
              <a:ext cx="1293" cy="823"/>
            </a:xfrm>
            <a:prstGeom prst="rect">
              <a:avLst/>
            </a:prstGeom>
            <a:noFill/>
            <a:ln w="9525">
              <a:solidFill>
                <a:srgbClr val="7F7F7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Group 18"/>
          <p:cNvGrpSpPr>
            <a:grpSpLocks/>
          </p:cNvGrpSpPr>
          <p:nvPr/>
        </p:nvGrpSpPr>
        <p:grpSpPr bwMode="auto">
          <a:xfrm rot="-972189">
            <a:off x="7993137" y="2327321"/>
            <a:ext cx="2851150" cy="2128838"/>
            <a:chOff x="344" y="2064"/>
            <a:chExt cx="1432" cy="1232"/>
          </a:xfrm>
        </p:grpSpPr>
        <p:sp>
          <p:nvSpPr>
            <p:cNvPr id="11" name="Rectangle 10"/>
            <p:cNvSpPr>
              <a:spLocks noChangeArrowheads="1"/>
            </p:cNvSpPr>
            <p:nvPr/>
          </p:nvSpPr>
          <p:spPr bwMode="auto">
            <a:xfrm rot="5400000">
              <a:off x="444" y="1964"/>
              <a:ext cx="1232" cy="1432"/>
            </a:xfrm>
            <a:prstGeom prst="rect">
              <a:avLst/>
            </a:prstGeom>
            <a:solidFill>
              <a:srgbClr val="FFFFFF"/>
            </a:solidFill>
            <a:ln w="3175">
              <a:solidFill>
                <a:srgbClr val="80808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7F7F7F">
                  <a:alpha val="50000"/>
                </a:srgbClr>
              </a:outerShdw>
            </a:effectLst>
          </p:spPr>
          <p:txBody>
            <a:bodyPr rot="10800000" vert="eaVert"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32" charset="-128"/>
              </a:endParaRPr>
            </a:p>
          </p:txBody>
        </p:sp>
        <p:pic>
          <p:nvPicPr>
            <p:cNvPr id="12" name="Picture 7" descr="125072"/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6" y="2169"/>
              <a:ext cx="1283" cy="1002"/>
            </a:xfrm>
            <a:prstGeom prst="rect">
              <a:avLst/>
            </a:prstGeom>
            <a:noFill/>
            <a:ln w="9525">
              <a:solidFill>
                <a:srgbClr val="7F7F7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" name="Group 21"/>
          <p:cNvGrpSpPr>
            <a:grpSpLocks/>
          </p:cNvGrpSpPr>
          <p:nvPr/>
        </p:nvGrpSpPr>
        <p:grpSpPr bwMode="auto">
          <a:xfrm rot="21434890">
            <a:off x="7752744" y="4291900"/>
            <a:ext cx="2898775" cy="2138362"/>
            <a:chOff x="556" y="2812"/>
            <a:chExt cx="1512" cy="1064"/>
          </a:xfrm>
        </p:grpSpPr>
        <p:sp>
          <p:nvSpPr>
            <p:cNvPr id="14" name="Rectangle 12"/>
            <p:cNvSpPr>
              <a:spLocks noChangeArrowheads="1"/>
            </p:cNvSpPr>
            <p:nvPr/>
          </p:nvSpPr>
          <p:spPr bwMode="auto">
            <a:xfrm rot="5400000">
              <a:off x="780" y="2588"/>
              <a:ext cx="1064" cy="1512"/>
            </a:xfrm>
            <a:prstGeom prst="rect">
              <a:avLst/>
            </a:prstGeom>
            <a:solidFill>
              <a:srgbClr val="FFFFFF"/>
            </a:solidFill>
            <a:ln w="3175">
              <a:solidFill>
                <a:srgbClr val="80808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7F7F7F">
                  <a:alpha val="50000"/>
                </a:srgbClr>
              </a:outerShdw>
            </a:effectLst>
          </p:spPr>
          <p:txBody>
            <a:bodyPr rot="10800000" vert="eaVert"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32" charset="-128"/>
              </a:endParaRPr>
            </a:p>
          </p:txBody>
        </p:sp>
        <p:pic>
          <p:nvPicPr>
            <p:cNvPr id="15" name="Picture 12" descr="Horizon School Division LIVE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3" y="2901"/>
              <a:ext cx="1293" cy="875"/>
            </a:xfrm>
            <a:prstGeom prst="rect">
              <a:avLst/>
            </a:prstGeom>
            <a:noFill/>
            <a:ln w="9525">
              <a:solidFill>
                <a:srgbClr val="7F7F7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295119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84176"/>
            <a:ext cx="12192000" cy="1508760"/>
          </a:xfrm>
        </p:spPr>
        <p:txBody>
          <a:bodyPr>
            <a:normAutofit/>
          </a:bodyPr>
          <a:lstStyle/>
          <a:p>
            <a:pPr algn="ctr"/>
            <a:r>
              <a:rPr lang="en-CA" sz="6600" dirty="0" smtClean="0"/>
              <a:t>Lethbridge  School  District </a:t>
            </a:r>
            <a:endParaRPr lang="en-CA" sz="6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1301" y="2261937"/>
            <a:ext cx="5245768" cy="4596063"/>
          </a:xfrm>
        </p:spPr>
        <p:txBody>
          <a:bodyPr>
            <a:normAutofit/>
          </a:bodyPr>
          <a:lstStyle/>
          <a:p>
            <a:r>
              <a:rPr lang="en-CA" sz="4000" dirty="0" smtClean="0"/>
              <a:t>Four high schools </a:t>
            </a:r>
          </a:p>
          <a:p>
            <a:r>
              <a:rPr lang="en-CA" sz="4000" dirty="0" smtClean="0"/>
              <a:t>High speed WIFI</a:t>
            </a:r>
          </a:p>
          <a:p>
            <a:r>
              <a:rPr lang="en-CA" sz="4000" dirty="0" smtClean="0"/>
              <a:t>Excellent academic and co-curricular programs</a:t>
            </a:r>
          </a:p>
          <a:p>
            <a:r>
              <a:rPr lang="en-CA" sz="4000" dirty="0" smtClean="0"/>
              <a:t>Safe, clean </a:t>
            </a:r>
            <a:r>
              <a:rPr lang="en-CA" sz="4000" dirty="0"/>
              <a:t>community</a:t>
            </a:r>
          </a:p>
          <a:p>
            <a:endParaRPr lang="en-CA" dirty="0" smtClean="0"/>
          </a:p>
          <a:p>
            <a:endParaRPr lang="en-CA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8906" y="2291346"/>
            <a:ext cx="6063916" cy="404261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4125175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CA" sz="6000" dirty="0" smtClean="0"/>
              <a:t>Focus  on  students</a:t>
            </a:r>
            <a:endParaRPr lang="en-CA" sz="6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5000" y="2011680"/>
            <a:ext cx="11150600" cy="2496820"/>
          </a:xfrm>
        </p:spPr>
        <p:txBody>
          <a:bodyPr/>
          <a:lstStyle/>
          <a:p>
            <a:r>
              <a:rPr lang="en-CA" sz="3600" dirty="0" smtClean="0"/>
              <a:t>Government-certified, </a:t>
            </a:r>
            <a:r>
              <a:rPr lang="en-CA" sz="3600" dirty="0"/>
              <a:t>enthusiastic  teachers who challenge their students</a:t>
            </a:r>
          </a:p>
          <a:p>
            <a:r>
              <a:rPr lang="en-CA" sz="3600" dirty="0"/>
              <a:t>Support systems in place – International Services Office, Vice Principal in each school, Advisor</a:t>
            </a:r>
          </a:p>
          <a:p>
            <a:endParaRPr lang="en-CA" dirty="0"/>
          </a:p>
        </p:txBody>
      </p:sp>
      <p:pic>
        <p:nvPicPr>
          <p:cNvPr id="4" name="Picture 20" descr="canad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1401" y="3918863"/>
            <a:ext cx="3144108" cy="2661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16"/>
          <p:cNvGrpSpPr>
            <a:grpSpLocks/>
          </p:cNvGrpSpPr>
          <p:nvPr/>
        </p:nvGrpSpPr>
        <p:grpSpPr bwMode="auto">
          <a:xfrm>
            <a:off x="6100329" y="4647353"/>
            <a:ext cx="2821508" cy="1944927"/>
            <a:chOff x="80" y="456"/>
            <a:chExt cx="1768" cy="1240"/>
          </a:xfrm>
        </p:grpSpPr>
        <p:sp>
          <p:nvSpPr>
            <p:cNvPr id="6" name="Rectangle 13"/>
            <p:cNvSpPr>
              <a:spLocks noChangeArrowheads="1"/>
            </p:cNvSpPr>
            <p:nvPr/>
          </p:nvSpPr>
          <p:spPr bwMode="auto">
            <a:xfrm rot="5400000">
              <a:off x="344" y="192"/>
              <a:ext cx="1240" cy="1768"/>
            </a:xfrm>
            <a:prstGeom prst="rect">
              <a:avLst/>
            </a:prstGeom>
            <a:solidFill>
              <a:srgbClr val="FFFFFF"/>
            </a:solidFill>
            <a:ln w="3175">
              <a:solidFill>
                <a:srgbClr val="80808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7F7F7F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32" charset="-128"/>
              </a:endParaRPr>
            </a:p>
          </p:txBody>
        </p:sp>
        <p:pic>
          <p:nvPicPr>
            <p:cNvPr id="7" name="Picture 5" descr="5_6019D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" y="568"/>
              <a:ext cx="1529" cy="1016"/>
            </a:xfrm>
            <a:prstGeom prst="rect">
              <a:avLst/>
            </a:prstGeom>
            <a:noFill/>
            <a:ln w="9525">
              <a:solidFill>
                <a:srgbClr val="7F7F7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Group 21"/>
          <p:cNvGrpSpPr>
            <a:grpSpLocks/>
          </p:cNvGrpSpPr>
          <p:nvPr/>
        </p:nvGrpSpPr>
        <p:grpSpPr bwMode="auto">
          <a:xfrm rot="380080">
            <a:off x="384977" y="4621400"/>
            <a:ext cx="2706283" cy="1804236"/>
            <a:chOff x="556" y="2812"/>
            <a:chExt cx="1512" cy="1064"/>
          </a:xfrm>
        </p:grpSpPr>
        <p:sp>
          <p:nvSpPr>
            <p:cNvPr id="9" name="Rectangle 12"/>
            <p:cNvSpPr>
              <a:spLocks noChangeArrowheads="1"/>
            </p:cNvSpPr>
            <p:nvPr/>
          </p:nvSpPr>
          <p:spPr bwMode="auto">
            <a:xfrm rot="5400000">
              <a:off x="780" y="2588"/>
              <a:ext cx="1064" cy="1512"/>
            </a:xfrm>
            <a:prstGeom prst="rect">
              <a:avLst/>
            </a:prstGeom>
            <a:solidFill>
              <a:srgbClr val="FFFFFF"/>
            </a:solidFill>
            <a:ln w="3175">
              <a:solidFill>
                <a:srgbClr val="80808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7F7F7F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32" charset="-128"/>
              </a:endParaRPr>
            </a:p>
          </p:txBody>
        </p:sp>
        <p:pic>
          <p:nvPicPr>
            <p:cNvPr id="10" name="Picture 12" descr="Horizon School Division LIVE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6" y="2901"/>
              <a:ext cx="1308" cy="875"/>
            </a:xfrm>
            <a:prstGeom prst="rect">
              <a:avLst/>
            </a:prstGeom>
            <a:noFill/>
            <a:ln w="9525">
              <a:solidFill>
                <a:srgbClr val="7F7F7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Group 19"/>
          <p:cNvGrpSpPr>
            <a:grpSpLocks/>
          </p:cNvGrpSpPr>
          <p:nvPr/>
        </p:nvGrpSpPr>
        <p:grpSpPr bwMode="auto">
          <a:xfrm rot="21290355">
            <a:off x="3220052" y="4379602"/>
            <a:ext cx="2775435" cy="2016794"/>
            <a:chOff x="24" y="468"/>
            <a:chExt cx="1496" cy="1056"/>
          </a:xfrm>
        </p:grpSpPr>
        <p:sp>
          <p:nvSpPr>
            <p:cNvPr id="12" name="Rectangle 11"/>
            <p:cNvSpPr>
              <a:spLocks noChangeArrowheads="1"/>
            </p:cNvSpPr>
            <p:nvPr/>
          </p:nvSpPr>
          <p:spPr bwMode="auto">
            <a:xfrm rot="5400000">
              <a:off x="244" y="248"/>
              <a:ext cx="1056" cy="1496"/>
            </a:xfrm>
            <a:prstGeom prst="rect">
              <a:avLst/>
            </a:prstGeom>
            <a:solidFill>
              <a:srgbClr val="FFFFFF"/>
            </a:solidFill>
            <a:ln w="3175">
              <a:solidFill>
                <a:srgbClr val="80808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7F7F7F">
                  <a:alpha val="50000"/>
                </a:srgbClr>
              </a:outerShdw>
            </a:effectLst>
          </p:spPr>
          <p:txBody>
            <a:bodyPr rot="10800000" vert="eaVert"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32" charset="-128"/>
              </a:endParaRPr>
            </a:p>
          </p:txBody>
        </p:sp>
        <p:pic>
          <p:nvPicPr>
            <p:cNvPr id="13" name="Picture 10" descr="Calgary Board of Education LIVE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" y="564"/>
              <a:ext cx="1297" cy="868"/>
            </a:xfrm>
            <a:prstGeom prst="rect">
              <a:avLst/>
            </a:prstGeom>
            <a:noFill/>
            <a:ln w="9525">
              <a:solidFill>
                <a:srgbClr val="7F7F7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04006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CA" sz="6600" dirty="0" smtClean="0"/>
              <a:t>After  graduation</a:t>
            </a:r>
            <a:endParaRPr lang="en-CA" sz="6600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3395" y="2409824"/>
            <a:ext cx="4738205" cy="355365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TextBox 2"/>
          <p:cNvSpPr txBox="1"/>
          <p:nvPr/>
        </p:nvSpPr>
        <p:spPr>
          <a:xfrm>
            <a:off x="584200" y="2219324"/>
            <a:ext cx="57531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/>
              <a:t>An Alberta high school diploma is accepted in colleges and universities world-wide.</a:t>
            </a:r>
          </a:p>
          <a:p>
            <a:endParaRPr lang="en-CA" dirty="0"/>
          </a:p>
        </p:txBody>
      </p:sp>
      <p:sp>
        <p:nvSpPr>
          <p:cNvPr id="5" name="TextBox 4"/>
          <p:cNvSpPr txBox="1"/>
          <p:nvPr/>
        </p:nvSpPr>
        <p:spPr>
          <a:xfrm>
            <a:off x="7787216" y="6133778"/>
            <a:ext cx="299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 smtClean="0"/>
              <a:t>Lethbridge College</a:t>
            </a:r>
            <a:endParaRPr lang="en-CA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584200" y="3179123"/>
            <a:ext cx="5421859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SzPct val="60000"/>
              <a:buFont typeface="Wingdings" panose="05000000000000000000" pitchFamily="2" charset="2"/>
              <a:buChar char="§"/>
            </a:pPr>
            <a:r>
              <a:rPr lang="en-CA" sz="2000" dirty="0"/>
              <a:t>Lethbridge </a:t>
            </a:r>
            <a:r>
              <a:rPr lang="en-CA" sz="2000" dirty="0" smtClean="0"/>
              <a:t>College:</a:t>
            </a:r>
          </a:p>
          <a:p>
            <a:pPr marL="342900" indent="-342900">
              <a:buSzPct val="60000"/>
              <a:buFont typeface="Wingdings" panose="05000000000000000000" pitchFamily="2" charset="2"/>
              <a:buChar char="§"/>
            </a:pPr>
            <a:r>
              <a:rPr lang="en-CA" sz="2000" dirty="0" smtClean="0"/>
              <a:t>offers many programs for international students:  agriculture, automotives, criminal justice, criminal justice, early childhood education, fashion design, health care aide, interior design, massage therapy, multimedia production…</a:t>
            </a:r>
          </a:p>
          <a:p>
            <a:pPr marL="342900" indent="-342900">
              <a:buSzPct val="60000"/>
              <a:buFont typeface="Wingdings" panose="05000000000000000000" pitchFamily="2" charset="2"/>
              <a:buChar char="§"/>
            </a:pPr>
            <a:r>
              <a:rPr lang="en-CA" sz="2000" dirty="0" smtClean="0"/>
              <a:t>Offers transfer programs to the university in Nursing and Business Administration</a:t>
            </a:r>
          </a:p>
          <a:p>
            <a:pPr marL="342900" indent="-342900">
              <a:buSzPct val="60000"/>
              <a:buFont typeface="Wingdings" panose="05000000000000000000" pitchFamily="2" charset="2"/>
              <a:buChar char="§"/>
            </a:pPr>
            <a:r>
              <a:rPr lang="en-CA" sz="2000" dirty="0" smtClean="0"/>
              <a:t>Requires 100 high school credits, including English 30-2 for admission</a:t>
            </a:r>
            <a:endParaRPr lang="en-CA" sz="2000" dirty="0"/>
          </a:p>
        </p:txBody>
      </p:sp>
    </p:spTree>
    <p:extLst>
      <p:ext uri="{BB962C8B-B14F-4D97-AF65-F5344CB8AC3E}">
        <p14:creationId xmlns:p14="http://schemas.microsoft.com/office/powerpoint/2010/main" val="2235160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anded">
  <a:themeElements>
    <a:clrScheme name="Banded">
      <a:dk1>
        <a:srgbClr val="2C2C2C"/>
      </a:dk1>
      <a:lt1>
        <a:srgbClr val="FFFFFF"/>
      </a:lt1>
      <a:dk2>
        <a:srgbClr val="099BDD"/>
      </a:dk2>
      <a:lt2>
        <a:srgbClr val="F2F2F2"/>
      </a:lt2>
      <a:accent1>
        <a:srgbClr val="FFC000"/>
      </a:accent1>
      <a:accent2>
        <a:srgbClr val="A5D028"/>
      </a:accent2>
      <a:accent3>
        <a:srgbClr val="08CC78"/>
      </a:accent3>
      <a:accent4>
        <a:srgbClr val="F24099"/>
      </a:accent4>
      <a:accent5>
        <a:srgbClr val="828288"/>
      </a:accent5>
      <a:accent6>
        <a:srgbClr val="F56617"/>
      </a:accent6>
      <a:hlink>
        <a:srgbClr val="005DBA"/>
      </a:hlink>
      <a:folHlink>
        <a:srgbClr val="6C606A"/>
      </a:folHlink>
    </a:clrScheme>
    <a:fontScheme name="Banded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nded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120000"/>
                <a:lumMod val="107000"/>
              </a:schemeClr>
            </a:gs>
            <a:gs pos="50000">
              <a:schemeClr val="phClr">
                <a:tint val="70000"/>
                <a:satMod val="124000"/>
                <a:lumMod val="103000"/>
              </a:schemeClr>
            </a:gs>
            <a:gs pos="100000">
              <a:schemeClr val="phClr">
                <a:tint val="85000"/>
                <a:satMod val="12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5000"/>
                <a:shade val="98000"/>
                <a:satMod val="110000"/>
                <a:lumMod val="103000"/>
              </a:schemeClr>
            </a:gs>
            <a:gs pos="50000">
              <a:schemeClr val="phClr">
                <a:shade val="85000"/>
                <a:satMod val="105000"/>
                <a:lumMod val="100000"/>
              </a:schemeClr>
            </a:gs>
            <a:gs pos="100000">
              <a:schemeClr val="phClr">
                <a:shade val="60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875" dir="5400000" algn="ctr" rotWithShape="0">
              <a:srgbClr val="000000">
                <a:alpha val="68000"/>
              </a:srgbClr>
            </a:outerShdw>
          </a:effectLst>
        </a:effectStyle>
        <a:effectStyle>
          <a:effectLst>
            <a:outerShdw blurRad="88900" dist="2794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/>
              <a:schemeClr val="phClr">
                <a:shade val="91000"/>
                <a:satMod val="105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nded" id="{98DFF888-2449-4D28-977C-6306C017633E}" vid="{9792607F-9579-4224-82FF-9C88C3E1E53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TC103090430[[fn=Banded]]</Template>
  <TotalTime>1127</TotalTime>
  <Words>827</Words>
  <Application>Microsoft Office PowerPoint</Application>
  <PresentationFormat>Widescreen</PresentationFormat>
  <Paragraphs>155</Paragraphs>
  <Slides>26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ＭＳ Ｐゴシック</vt:lpstr>
      <vt:lpstr>Arial</vt:lpstr>
      <vt:lpstr>Calibri</vt:lpstr>
      <vt:lpstr>Corbel</vt:lpstr>
      <vt:lpstr>Wingdings</vt:lpstr>
      <vt:lpstr>Banded</vt:lpstr>
      <vt:lpstr>Study  in  Lethbridge</vt:lpstr>
      <vt:lpstr>Where  are  we?</vt:lpstr>
      <vt:lpstr>Why  study  in  alberta?</vt:lpstr>
      <vt:lpstr>Lethbridge,  Alberta</vt:lpstr>
      <vt:lpstr>High  quality  of  life</vt:lpstr>
      <vt:lpstr>High  quality  of  life</vt:lpstr>
      <vt:lpstr>Lethbridge  School  District </vt:lpstr>
      <vt:lpstr>Focus  on  students</vt:lpstr>
      <vt:lpstr>After  graduation</vt:lpstr>
      <vt:lpstr>After  graduation</vt:lpstr>
      <vt:lpstr>WHERE  ARE  OUR  STUDENTS  NOW?</vt:lpstr>
      <vt:lpstr>Chinook  high  school</vt:lpstr>
      <vt:lpstr>Chinook  high  school</vt:lpstr>
      <vt:lpstr>Lethbridge  Collegiate  institute</vt:lpstr>
      <vt:lpstr>Lethbridge  Collegiate  institute</vt:lpstr>
      <vt:lpstr>Winston  Churchill  high</vt:lpstr>
      <vt:lpstr>Winston  Churchill  high</vt:lpstr>
      <vt:lpstr>Immanuel  Christian  high</vt:lpstr>
      <vt:lpstr>Immanuel  Christian  high</vt:lpstr>
      <vt:lpstr>Where  will  my  child  live?</vt:lpstr>
      <vt:lpstr>Where  will  my child live?</vt:lpstr>
      <vt:lpstr>WHERE  DO  OUR  STUDENTS  COME  FROM?</vt:lpstr>
      <vt:lpstr>Affordable   quality   education</vt:lpstr>
      <vt:lpstr>PowerPoint Presentation</vt:lpstr>
      <vt:lpstr>Study  in  Lethbridge</vt:lpstr>
      <vt:lpstr>PowerPoint Presentation</vt:lpstr>
    </vt:vector>
  </TitlesOfParts>
  <Company>Lethbridge School District $51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Study  in  Lethbridge</dc:title>
  <dc:creator>Teresa Loewen</dc:creator>
  <cp:lastModifiedBy>Teresa Loewen</cp:lastModifiedBy>
  <cp:revision>75</cp:revision>
  <dcterms:created xsi:type="dcterms:W3CDTF">2014-03-11T23:06:13Z</dcterms:created>
  <dcterms:modified xsi:type="dcterms:W3CDTF">2015-11-27T16:35:05Z</dcterms:modified>
</cp:coreProperties>
</file>