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61" r:id="rId4"/>
    <p:sldId id="258" r:id="rId5"/>
    <p:sldId id="269" r:id="rId6"/>
    <p:sldId id="270" r:id="rId7"/>
    <p:sldId id="259" r:id="rId8"/>
    <p:sldId id="275" r:id="rId9"/>
    <p:sldId id="285" r:id="rId10"/>
    <p:sldId id="284" r:id="rId11"/>
    <p:sldId id="286" r:id="rId12"/>
    <p:sldId id="263" r:id="rId13"/>
    <p:sldId id="271" r:id="rId14"/>
    <p:sldId id="265" r:id="rId15"/>
    <p:sldId id="272" r:id="rId16"/>
    <p:sldId id="264" r:id="rId17"/>
    <p:sldId id="273" r:id="rId18"/>
    <p:sldId id="279" r:id="rId19"/>
    <p:sldId id="280" r:id="rId20"/>
    <p:sldId id="262" r:id="rId21"/>
    <p:sldId id="276" r:id="rId22"/>
    <p:sldId id="287" r:id="rId23"/>
    <p:sldId id="283" r:id="rId24"/>
    <p:sldId id="282" r:id="rId25"/>
    <p:sldId id="288" r:id="rId26"/>
    <p:sldId id="289" r:id="rId27"/>
    <p:sldId id="267" r:id="rId28"/>
    <p:sldId id="277" r:id="rId29"/>
    <p:sldId id="268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799" autoAdjust="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outlineViewPr>
    <p:cViewPr>
      <p:scale>
        <a:sx n="33" d="100"/>
        <a:sy n="33" d="100"/>
      </p:scale>
      <p:origin x="0" y="-1062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CA" dirty="0"/>
              <a:t>2014-2015 School Year</a:t>
            </a: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2.7777777777777776E-2"/>
          <c:y val="0.19432888597258677"/>
          <c:w val="0.75398162729658791"/>
          <c:h val="0.75474518810148727"/>
        </c:manualLayout>
      </c:layout>
      <c:pie3DChart>
        <c:varyColors val="1"/>
        <c:ser>
          <c:idx val="0"/>
          <c:order val="0"/>
          <c:explosion val="15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1-A5E0-430B-9E65-74FA2D439C4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3-A5E0-430B-9E65-74FA2D439C4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5-A5E0-430B-9E65-74FA2D439C4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7-A5E0-430B-9E65-74FA2D439C4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9-A5E0-430B-9E65-74FA2D439C4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B-A5E0-430B-9E65-74FA2D439C4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D-A5E0-430B-9E65-74FA2D439C4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0F-A5E0-430B-9E65-74FA2D439C4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  <a:sp3d/>
            </c:spPr>
            <c:extLst>
              <c:ext xmlns:c16="http://schemas.microsoft.com/office/drawing/2014/chart" uri="{C3380CC4-5D6E-409C-BE32-E72D297353CC}">
                <c16:uniqueId val="{00000011-A5E0-430B-9E65-74FA2D439C44}"/>
              </c:ext>
            </c:extLst>
          </c:dPt>
          <c:dLbls>
            <c:dLbl>
              <c:idx val="1"/>
              <c:layout>
                <c:manualLayout>
                  <c:x val="6.0112423447069067E-2"/>
                  <c:y val="-0.16472841936424615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A5E0-430B-9E65-74FA2D439C44}"/>
                </c:ext>
              </c:extLst>
            </c:dLbl>
            <c:dLbl>
              <c:idx val="2"/>
              <c:layout>
                <c:manualLayout>
                  <c:x val="5.5131889763779501E-2"/>
                  <c:y val="-0.13286891221930591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5-A5E0-430B-9E65-74FA2D439C44}"/>
                </c:ext>
              </c:extLst>
            </c:dLbl>
            <c:dLbl>
              <c:idx val="3"/>
              <c:layout>
                <c:manualLayout>
                  <c:x val="7.1754811898512683E-2"/>
                  <c:y val="-0.1129060950714494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A5E0-430B-9E65-74FA2D439C44}"/>
                </c:ext>
              </c:extLst>
            </c:dLbl>
            <c:dLbl>
              <c:idx val="4"/>
              <c:layout>
                <c:manualLayout>
                  <c:x val="0.11057852143482065"/>
                  <c:y val="-9.401100904053659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9-A5E0-430B-9E65-74FA2D439C44}"/>
                </c:ext>
              </c:extLst>
            </c:dLbl>
            <c:dLbl>
              <c:idx val="5"/>
              <c:layout>
                <c:manualLayout>
                  <c:x val="9.1234470691163624E-2"/>
                  <c:y val="5.3428842228054829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B-A5E0-430B-9E65-74FA2D439C44}"/>
                </c:ext>
              </c:extLst>
            </c:dLbl>
            <c:dLbl>
              <c:idx val="6"/>
              <c:layout>
                <c:manualLayout>
                  <c:x val="6.0289807524059491E-2"/>
                  <c:y val="7.616324001166516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D-A5E0-430B-9E65-74FA2D439C44}"/>
                </c:ext>
              </c:extLst>
            </c:dLbl>
            <c:dLbl>
              <c:idx val="7"/>
              <c:layout>
                <c:manualLayout>
                  <c:x val="3.9178477690288711E-2"/>
                  <c:y val="8.5103893263342084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F-A5E0-430B-9E65-74FA2D439C44}"/>
                </c:ext>
              </c:extLst>
            </c:dLbl>
            <c:dLbl>
              <c:idx val="8"/>
              <c:layout>
                <c:manualLayout>
                  <c:x val="2.3102362204724409E-2"/>
                  <c:y val="9.5489209682123072E-2"/>
                </c:manualLayout>
              </c:layout>
              <c:dLblPos val="bestFit"/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11-A5E0-430B-9E65-74FA2D439C44}"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'2014-2015'!$C$5:$C$13</c:f>
              <c:strCache>
                <c:ptCount val="9"/>
                <c:pt idx="0">
                  <c:v>Brazil</c:v>
                </c:pt>
                <c:pt idx="1">
                  <c:v>Mexico</c:v>
                </c:pt>
                <c:pt idx="2">
                  <c:v>Germany</c:v>
                </c:pt>
                <c:pt idx="3">
                  <c:v>Korea</c:v>
                </c:pt>
                <c:pt idx="4">
                  <c:v>Switzerland</c:v>
                </c:pt>
                <c:pt idx="5">
                  <c:v>China</c:v>
                </c:pt>
                <c:pt idx="6">
                  <c:v>Indonesia</c:v>
                </c:pt>
                <c:pt idx="7">
                  <c:v>Japan</c:v>
                </c:pt>
                <c:pt idx="8">
                  <c:v>Guadeloupe</c:v>
                </c:pt>
              </c:strCache>
            </c:strRef>
          </c:cat>
          <c:val>
            <c:numRef>
              <c:f>'2014-2015'!$D$5:$D$13</c:f>
              <c:numCache>
                <c:formatCode>General</c:formatCode>
                <c:ptCount val="9"/>
                <c:pt idx="0">
                  <c:v>10</c:v>
                </c:pt>
                <c:pt idx="1">
                  <c:v>2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  <c:pt idx="5">
                  <c:v>2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A5E0-430B-9E65-74FA2D439C44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00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9904E4-0610-48C2-A1AE-F238DD39B917}" type="datetimeFigureOut">
              <a:rPr lang="en-CA" smtClean="0"/>
              <a:t>25/11/2016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80822F-89B7-4C9A-941F-DFBB715E2A50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957523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15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46159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021240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Choices – students can also choose options to take when they are here for a longer term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Summer camp is an excellent way to become familiar with Lethbridge and area and make friends</a:t>
            </a:r>
            <a:r>
              <a:rPr lang="en-US" baseline="0" dirty="0"/>
              <a:t> from around the world.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35921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Choices – students can also choose options to take when they are here for a longer term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Summer camp is an excellent way to become familiar with Lethbridge and area and make friends</a:t>
            </a:r>
            <a:r>
              <a:rPr lang="en-US" baseline="0" dirty="0"/>
              <a:t> from around the world.</a:t>
            </a:r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80822F-89B7-4C9A-941F-DFBB715E2A50}" type="slidenum">
              <a:rPr lang="en-CA" smtClean="0"/>
              <a:t>26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27731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FF08F-DC6B-4601-B491-B0F83F6DD2DA}" type="datetimeFigureOut">
              <a:rPr lang="en-US" dirty="0"/>
              <a:t>11/25/2016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96DFF08F-DC6B-4601-B491-B0F83F6DD2DA}" type="datetimeFigureOut">
              <a:rPr lang="en-US" dirty="0"/>
              <a:pPr/>
              <a:t>11/25/2016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g"/><Relationship Id="rId4" Type="http://schemas.openxmlformats.org/officeDocument/2006/relationships/image" Target="../media/image4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SjhEz9-_lkw&amp;feature=youtu.be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036" y="5048634"/>
            <a:ext cx="2069053" cy="143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2293" y="5100866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564" y="285195"/>
            <a:ext cx="4591050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599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3061252"/>
            <a:ext cx="5072823" cy="338188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9" name="TextBox 18"/>
          <p:cNvSpPr txBox="1"/>
          <p:nvPr/>
        </p:nvSpPr>
        <p:spPr>
          <a:xfrm>
            <a:off x="758824" y="2216008"/>
            <a:ext cx="4419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The University of Lethbridge</a:t>
            </a:r>
            <a:endParaRPr lang="en-CA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5918200" y="2311400"/>
            <a:ext cx="5842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undergraduate degrees in Humanities, Sciences, Social Sciences, Education (teaching), Fine Arts, Health Sciences,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graduate (Masters) programs in Arts, Counselling, Education,  Fine Arts, Music, Nursing, Science, and Management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PhD programs in Sciences.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Offers preparation programs to transfer for medicine, pharmacy, dentistry, engineering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200" dirty="0" smtClean="0"/>
              <a:t>Requires 100 high school credits and English and Math 30-1 for admission.</a:t>
            </a:r>
            <a:endParaRPr lang="en-CA" sz="2200" dirty="0"/>
          </a:p>
        </p:txBody>
      </p:sp>
    </p:spTree>
    <p:extLst>
      <p:ext uri="{BB962C8B-B14F-4D97-AF65-F5344CB8AC3E}">
        <p14:creationId xmlns:p14="http://schemas.microsoft.com/office/powerpoint/2010/main" val="3321925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 smtClean="0"/>
              <a:t>WHERE  ARE  OUR  STUDENTS  NOW?</a:t>
            </a:r>
            <a:endParaRPr lang="en-CA" sz="4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632" y="2377440"/>
            <a:ext cx="3084576" cy="23134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528" y="2377440"/>
            <a:ext cx="7114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In the past 3 years, every international student who has come to Lethbridge to study, with the intention to graduate, has  successfully graduated with a high school diploma from Alberta.  We have a 100% success rate which we attribute to excellent teaching, good support, and personal service.</a:t>
            </a:r>
          </a:p>
          <a:p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Last year, we had five graduates.  They are all currently enrolled in colleges or universities in Canada, the United States, or Japan.</a:t>
            </a:r>
            <a:endParaRPr lang="en-CA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8485632" y="5010912"/>
            <a:ext cx="317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Yohane</a:t>
            </a:r>
            <a:r>
              <a:rPr lang="en-US" dirty="0" smtClean="0"/>
              <a:t> was accepted into the Sophia University in Japan – the third best private university in Japan!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4493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Chinook  high  school</a:t>
            </a:r>
            <a:endParaRPr lang="en-CA" sz="6600" dirty="0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420" y="2389294"/>
            <a:ext cx="524256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3400" y="2389294"/>
            <a:ext cx="5194300" cy="4752474"/>
          </a:xfrm>
        </p:spPr>
        <p:txBody>
          <a:bodyPr>
            <a:noAutofit/>
          </a:bodyPr>
          <a:lstStyle/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Our newest high school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State of the art media centre for presentations and theatre productions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Many young staff members who love to travel and meet new people.</a:t>
            </a:r>
          </a:p>
          <a:p>
            <a:pPr marL="457200" indent="-457200">
              <a:buSzPct val="60000"/>
              <a:buFont typeface="Wingdings" panose="05000000000000000000" pitchFamily="2" charset="2"/>
              <a:buChar char="§"/>
            </a:pPr>
            <a:r>
              <a:rPr lang="en-CA" sz="2800" dirty="0" smtClean="0"/>
              <a:t>University preparation program</a:t>
            </a:r>
            <a:endParaRPr lang="en-CA" sz="2800" dirty="0"/>
          </a:p>
        </p:txBody>
      </p:sp>
    </p:spTree>
    <p:extLst>
      <p:ext uri="{BB962C8B-B14F-4D97-AF65-F5344CB8AC3E}">
        <p14:creationId xmlns:p14="http://schemas.microsoft.com/office/powerpoint/2010/main" val="3221560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Chinook  high  school</a:t>
            </a:r>
            <a:endParaRPr lang="en-CA" dirty="0"/>
          </a:p>
        </p:txBody>
      </p:sp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9080" y="2302374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24"/>
              <a:ext cx="1426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/>
          <p:cNvGrpSpPr>
            <a:grpSpLocks/>
          </p:cNvGrpSpPr>
          <p:nvPr/>
        </p:nvGrpSpPr>
        <p:grpSpPr bwMode="auto">
          <a:xfrm rot="20750580">
            <a:off x="2650291" y="3904913"/>
            <a:ext cx="3552942" cy="2409274"/>
            <a:chOff x="2652" y="2440"/>
            <a:chExt cx="1443" cy="1096"/>
          </a:xfrm>
        </p:grpSpPr>
        <p:sp>
          <p:nvSpPr>
            <p:cNvPr id="22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3" name="Picture 8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31" y="2531"/>
              <a:ext cx="1274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>
            <a:grpSpLocks/>
          </p:cNvGrpSpPr>
          <p:nvPr/>
        </p:nvGrpSpPr>
        <p:grpSpPr bwMode="auto">
          <a:xfrm rot="21260520">
            <a:off x="5628983" y="2302372"/>
            <a:ext cx="3552942" cy="2409273"/>
            <a:chOff x="2652" y="2440"/>
            <a:chExt cx="1443" cy="1096"/>
          </a:xfrm>
        </p:grpSpPr>
        <p:sp>
          <p:nvSpPr>
            <p:cNvPr id="19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751" y="2535"/>
              <a:ext cx="1246" cy="90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8"/>
          <p:cNvGrpSpPr>
            <a:grpSpLocks/>
          </p:cNvGrpSpPr>
          <p:nvPr/>
        </p:nvGrpSpPr>
        <p:grpSpPr bwMode="auto">
          <a:xfrm>
            <a:off x="8181272" y="4016444"/>
            <a:ext cx="3359614" cy="2409274"/>
            <a:chOff x="2528" y="2440"/>
            <a:chExt cx="1664" cy="1096"/>
          </a:xfrm>
        </p:grpSpPr>
        <p:sp>
          <p:nvSpPr>
            <p:cNvPr id="25" name="Rectangle 2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6" name="Picture 25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33" y="2539"/>
              <a:ext cx="1459" cy="91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98382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Lethbridge  Collegiate  institute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7400" y="2313094"/>
            <a:ext cx="4508501" cy="3931920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Our longest established high school – history of success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Two gymnasiums, state of the art computer labs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Strong language programs – ELL, German, Spanish, French Immersion, Japanese</a:t>
            </a:r>
            <a:endParaRPr lang="en-CA" sz="2800" dirty="0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607060" y="2313094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286914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Lethbridge  Collegiate  institute</a:t>
            </a:r>
            <a:endParaRPr lang="en-CA" dirty="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 rot="276665">
            <a:off x="374971" y="2421411"/>
            <a:ext cx="3359614" cy="2409274"/>
            <a:chOff x="2528" y="2440"/>
            <a:chExt cx="1664" cy="1096"/>
          </a:xfrm>
        </p:grpSpPr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1" name="Picture 10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3" name="Rectangle 12"/>
          <p:cNvSpPr>
            <a:spLocks noChangeArrowheads="1"/>
          </p:cNvSpPr>
          <p:nvPr/>
        </p:nvSpPr>
        <p:spPr bwMode="auto">
          <a:xfrm rot="21314653">
            <a:off x="2920356" y="4054308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grpSp>
        <p:nvGrpSpPr>
          <p:cNvPr id="18" name="Group 8"/>
          <p:cNvGrpSpPr>
            <a:grpSpLocks/>
          </p:cNvGrpSpPr>
          <p:nvPr/>
        </p:nvGrpSpPr>
        <p:grpSpPr bwMode="auto">
          <a:xfrm rot="21296487">
            <a:off x="8125442" y="3972962"/>
            <a:ext cx="3359614" cy="2409274"/>
            <a:chOff x="2528" y="2440"/>
            <a:chExt cx="1664" cy="1096"/>
          </a:xfrm>
        </p:grpSpPr>
        <p:sp>
          <p:nvSpPr>
            <p:cNvPr id="19" name="Rectangle 18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0" name="Picture 19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72"/>
              <a:ext cx="1426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8337">
            <a:off x="3221430" y="4232035"/>
            <a:ext cx="2790901" cy="2093176"/>
          </a:xfrm>
          <a:prstGeom prst="rect">
            <a:avLst/>
          </a:prstGeom>
        </p:spPr>
      </p:pic>
      <p:grpSp>
        <p:nvGrpSpPr>
          <p:cNvPr id="15" name="Group 8"/>
          <p:cNvGrpSpPr>
            <a:grpSpLocks/>
          </p:cNvGrpSpPr>
          <p:nvPr/>
        </p:nvGrpSpPr>
        <p:grpSpPr bwMode="auto">
          <a:xfrm>
            <a:off x="5477696" y="2177406"/>
            <a:ext cx="3359614" cy="2409274"/>
            <a:chOff x="2528" y="2440"/>
            <a:chExt cx="1664" cy="1096"/>
          </a:xfrm>
        </p:grpSpPr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7" name="Picture 16"/>
            <p:cNvPicPr>
              <a:picLocks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1"/>
              <a:ext cx="1426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31180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Winston  Churchill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51701" y="2428064"/>
            <a:ext cx="4660900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– International Baccalaureate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Very  diverse population of students from many cultures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 in sports programs and teams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19" b="7219"/>
          <a:stretch>
            <a:fillRect/>
          </a:stretch>
        </p:blipFill>
        <p:spPr>
          <a:xfrm>
            <a:off x="774833" y="2428063"/>
            <a:ext cx="6126480" cy="39319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60013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8"/>
          <p:cNvGrpSpPr>
            <a:grpSpLocks/>
          </p:cNvGrpSpPr>
          <p:nvPr/>
        </p:nvGrpSpPr>
        <p:grpSpPr bwMode="auto">
          <a:xfrm>
            <a:off x="8302490" y="2316707"/>
            <a:ext cx="3359614" cy="2409274"/>
            <a:chOff x="2528" y="2440"/>
            <a:chExt cx="1664" cy="1096"/>
          </a:xfrm>
        </p:grpSpPr>
        <p:sp>
          <p:nvSpPr>
            <p:cNvPr id="15" name="Rectangle 14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6" name="Picture 1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54"/>
              <a:ext cx="1426" cy="867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>
                <a:solidFill>
                  <a:srgbClr val="099BDD"/>
                </a:solidFill>
              </a:rPr>
              <a:t>Winston  Churchill  high</a:t>
            </a:r>
            <a:endParaRPr lang="en-CA" dirty="0"/>
          </a:p>
        </p:txBody>
      </p:sp>
      <p:grpSp>
        <p:nvGrpSpPr>
          <p:cNvPr id="11" name="Group 8"/>
          <p:cNvGrpSpPr>
            <a:grpSpLocks/>
          </p:cNvGrpSpPr>
          <p:nvPr/>
        </p:nvGrpSpPr>
        <p:grpSpPr bwMode="auto">
          <a:xfrm rot="21330056">
            <a:off x="5910795" y="4086253"/>
            <a:ext cx="3359614" cy="2409274"/>
            <a:chOff x="2528" y="2440"/>
            <a:chExt cx="1664" cy="109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2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Group 8"/>
          <p:cNvGrpSpPr>
            <a:grpSpLocks/>
          </p:cNvGrpSpPr>
          <p:nvPr/>
        </p:nvGrpSpPr>
        <p:grpSpPr bwMode="auto">
          <a:xfrm rot="161093">
            <a:off x="3131664" y="2346016"/>
            <a:ext cx="3359614" cy="2409274"/>
            <a:chOff x="2528" y="2440"/>
            <a:chExt cx="1664" cy="1096"/>
          </a:xfrm>
        </p:grpSpPr>
        <p:sp>
          <p:nvSpPr>
            <p:cNvPr id="18" name="Rectangle 1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9" name="Picture 18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91" y="2524"/>
              <a:ext cx="1347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21" name="Rectangle 2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22" name="Picture 21"/>
            <p:cNvPicPr>
              <a:picLocks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52" y="2569"/>
              <a:ext cx="1426" cy="83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86798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Immanuel  Christian  high</a:t>
            </a:r>
            <a:endParaRPr lang="en-CA" sz="66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99300" y="2428064"/>
            <a:ext cx="4825999" cy="393191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Excellent academic and co-curricular programs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Teach Alberta curriculum from the Christian perspective.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2800" dirty="0" smtClean="0"/>
              <a:t>Small school population with a strong community spirit.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643" y="2368110"/>
            <a:ext cx="5322498" cy="39918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64447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>
                <a:solidFill>
                  <a:srgbClr val="099BDD"/>
                </a:solidFill>
              </a:rPr>
              <a:t>Immanuel  Christian  high</a:t>
            </a:r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610770" y="3944853"/>
            <a:ext cx="3359614" cy="2409274"/>
            <a:chOff x="2528" y="2440"/>
            <a:chExt cx="1664" cy="1096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1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47" y="2551"/>
              <a:ext cx="1390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8"/>
          <p:cNvGrpSpPr>
            <a:grpSpLocks/>
          </p:cNvGrpSpPr>
          <p:nvPr/>
        </p:nvGrpSpPr>
        <p:grpSpPr bwMode="auto">
          <a:xfrm rot="21051097">
            <a:off x="2566225" y="2319839"/>
            <a:ext cx="3359614" cy="2409274"/>
            <a:chOff x="2528" y="2440"/>
            <a:chExt cx="1664" cy="1096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4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671" y="2551"/>
              <a:ext cx="1408" cy="87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5376316" y="3909204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154" y="4188858"/>
            <a:ext cx="2844867" cy="1930127"/>
          </a:xfrm>
          <a:prstGeom prst="rect">
            <a:avLst/>
          </a:prstGeom>
        </p:spPr>
      </p:pic>
      <p:sp>
        <p:nvSpPr>
          <p:cNvPr id="20" name="Rectangle 19"/>
          <p:cNvSpPr>
            <a:spLocks noChangeArrowheads="1"/>
          </p:cNvSpPr>
          <p:nvPr/>
        </p:nvSpPr>
        <p:spPr bwMode="auto">
          <a:xfrm rot="310298">
            <a:off x="8117994" y="2372085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0418">
            <a:off x="8422631" y="2545344"/>
            <a:ext cx="2750338" cy="20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479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7200" dirty="0" smtClean="0"/>
              <a:t>Where  are  we?</a:t>
            </a:r>
            <a:endParaRPr lang="en-CA" sz="7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6601" y="2506980"/>
            <a:ext cx="3966054" cy="40208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200" dirty="0" smtClean="0"/>
              <a:t>Alberta is in the western part of Canada, just east of the Rocky Mountains.</a:t>
            </a:r>
          </a:p>
          <a:p>
            <a:pPr marL="0" indent="0">
              <a:buNone/>
            </a:pPr>
            <a:endParaRPr lang="en-CA" sz="1000" dirty="0" smtClean="0"/>
          </a:p>
          <a:p>
            <a:pPr marL="0" indent="0">
              <a:buNone/>
            </a:pPr>
            <a:r>
              <a:rPr lang="en-CA" sz="3200" dirty="0" smtClean="0"/>
              <a:t>Lethbridge is in the southern part of Alberta.</a:t>
            </a:r>
            <a:endParaRPr lang="en-CA" sz="3200" dirty="0"/>
          </a:p>
        </p:txBody>
      </p:sp>
      <p:grpSp>
        <p:nvGrpSpPr>
          <p:cNvPr id="4" name="Group 15"/>
          <p:cNvGrpSpPr>
            <a:grpSpLocks/>
          </p:cNvGrpSpPr>
          <p:nvPr/>
        </p:nvGrpSpPr>
        <p:grpSpPr bwMode="auto">
          <a:xfrm rot="-157453">
            <a:off x="5301710" y="1801531"/>
            <a:ext cx="6146984" cy="4277911"/>
            <a:chOff x="802" y="1001"/>
            <a:chExt cx="3684" cy="2881"/>
          </a:xfrm>
        </p:grpSpPr>
        <p:sp>
          <p:nvSpPr>
            <p:cNvPr id="5" name="Rectangle 5"/>
            <p:cNvSpPr>
              <a:spLocks noChangeArrowheads="1"/>
            </p:cNvSpPr>
            <p:nvPr/>
          </p:nvSpPr>
          <p:spPr bwMode="auto">
            <a:xfrm>
              <a:off x="802" y="1001"/>
              <a:ext cx="3684" cy="2881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endParaRPr lang="en-US" altLang="en-US">
                <a:latin typeface="Arial" panose="020B0604020202020204" pitchFamily="34" charset="0"/>
              </a:endParaRPr>
            </a:p>
          </p:txBody>
        </p:sp>
        <p:pic>
          <p:nvPicPr>
            <p:cNvPr id="6" name="Picture 1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4" y="1257"/>
              <a:ext cx="3316" cy="23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3212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5400" dirty="0" smtClean="0"/>
              <a:t>Where  will  my  child  live?</a:t>
            </a:r>
            <a:endParaRPr lang="en-CA" sz="5400" dirty="0"/>
          </a:p>
        </p:txBody>
      </p:sp>
      <p:sp>
        <p:nvSpPr>
          <p:cNvPr id="5" name="TextBox 4"/>
          <p:cNvSpPr txBox="1"/>
          <p:nvPr/>
        </p:nvSpPr>
        <p:spPr>
          <a:xfrm>
            <a:off x="5778500" y="2087880"/>
            <a:ext cx="5689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Carefully chosen homestay family – English-speaking family which enjoys teaching others about Canadian culture and enjoys learning about other cultures.</a:t>
            </a:r>
            <a:endParaRPr lang="en-CA" sz="3200" dirty="0"/>
          </a:p>
          <a:p>
            <a:pPr marL="285750" indent="-285750">
              <a:buSzPct val="70000"/>
              <a:buFont typeface="Wingdings" panose="05000000000000000000" pitchFamily="2" charset="2"/>
              <a:buChar char="§"/>
            </a:pPr>
            <a:endParaRPr lang="en-CA" sz="1600" dirty="0"/>
          </a:p>
          <a:p>
            <a:pPr marL="457200" indent="-457200">
              <a:buSzPct val="70000"/>
              <a:buFont typeface="Wingdings" panose="05000000000000000000" pitchFamily="2" charset="2"/>
              <a:buChar char="§"/>
            </a:pPr>
            <a:r>
              <a:rPr lang="en-CA" sz="3200" dirty="0" smtClean="0"/>
              <a:t>Within walking distance or bus ride to school.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CA" dirty="0"/>
          </a:p>
          <a:p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flipV="1">
            <a:off x="1634719" y="5041901"/>
            <a:ext cx="473481" cy="292100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en-CA" dirty="0" smtClean="0"/>
              <a:t>a</a:t>
            </a:r>
            <a:endParaRPr lang="en-CA" dirty="0"/>
          </a:p>
        </p:txBody>
      </p:sp>
      <p:grpSp>
        <p:nvGrpSpPr>
          <p:cNvPr id="8" name="Group 16"/>
          <p:cNvGrpSpPr>
            <a:grpSpLocks/>
          </p:cNvGrpSpPr>
          <p:nvPr/>
        </p:nvGrpSpPr>
        <p:grpSpPr bwMode="auto">
          <a:xfrm rot="21422227">
            <a:off x="1923438" y="2150087"/>
            <a:ext cx="2460625" cy="2074862"/>
            <a:chOff x="162" y="457"/>
            <a:chExt cx="1589" cy="1240"/>
          </a:xfrm>
        </p:grpSpPr>
        <p:sp>
          <p:nvSpPr>
            <p:cNvPr id="9" name="Rectangle 13"/>
            <p:cNvSpPr>
              <a:spLocks noChangeArrowheads="1"/>
            </p:cNvSpPr>
            <p:nvPr/>
          </p:nvSpPr>
          <p:spPr bwMode="auto">
            <a:xfrm rot="5400000">
              <a:off x="337" y="282"/>
              <a:ext cx="1240" cy="1589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5" descr="5_6019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68"/>
              <a:ext cx="1392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oup 16"/>
          <p:cNvGrpSpPr>
            <a:grpSpLocks/>
          </p:cNvGrpSpPr>
          <p:nvPr/>
        </p:nvGrpSpPr>
        <p:grpSpPr bwMode="auto">
          <a:xfrm rot="427197">
            <a:off x="2856572" y="4421373"/>
            <a:ext cx="2557463" cy="2052637"/>
            <a:chOff x="124" y="456"/>
            <a:chExt cx="1652" cy="1240"/>
          </a:xfrm>
        </p:grpSpPr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 rot="5400000">
              <a:off x="330" y="250"/>
              <a:ext cx="1240" cy="165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4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" y="572"/>
              <a:ext cx="1392" cy="100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" name="Picture 21" descr="canad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36" y="3578241"/>
            <a:ext cx="3187700" cy="257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7577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>
                <a:solidFill>
                  <a:srgbClr val="099BDD"/>
                </a:solidFill>
              </a:rPr>
              <a:t>Where  will  </a:t>
            </a:r>
            <a:r>
              <a:rPr lang="en-CA" sz="5400" dirty="0" smtClean="0">
                <a:solidFill>
                  <a:srgbClr val="099BDD"/>
                </a:solidFill>
              </a:rPr>
              <a:t>my child live</a:t>
            </a:r>
            <a:r>
              <a:rPr lang="en-CA" sz="5400" dirty="0">
                <a:solidFill>
                  <a:srgbClr val="099BDD"/>
                </a:solidFill>
              </a:rPr>
              <a:t>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290897"/>
            <a:ext cx="4864100" cy="4206240"/>
          </a:xfrm>
        </p:spPr>
        <p:txBody>
          <a:bodyPr>
            <a:normAutofit lnSpcReduction="10000"/>
          </a:bodyPr>
          <a:lstStyle/>
          <a:p>
            <a:r>
              <a:rPr lang="en-CA" sz="3600" dirty="0"/>
              <a:t>Single-family </a:t>
            </a:r>
            <a:r>
              <a:rPr lang="en-CA" sz="3600" dirty="0" smtClean="0"/>
              <a:t>house </a:t>
            </a:r>
            <a:r>
              <a:rPr lang="en-CA" sz="3600" dirty="0"/>
              <a:t>with outdoor </a:t>
            </a:r>
            <a:r>
              <a:rPr lang="en-CA" sz="3600" dirty="0" smtClean="0"/>
              <a:t>space.  </a:t>
            </a:r>
          </a:p>
          <a:p>
            <a:r>
              <a:rPr lang="en-CA" sz="3600" dirty="0" smtClean="0"/>
              <a:t>Student will </a:t>
            </a:r>
            <a:r>
              <a:rPr lang="en-CA" sz="3600" dirty="0"/>
              <a:t>have his or her own bedroom and share the </a:t>
            </a:r>
            <a:r>
              <a:rPr lang="en-CA" sz="3600" dirty="0" smtClean="0"/>
              <a:t>house with the family</a:t>
            </a:r>
          </a:p>
          <a:p>
            <a:r>
              <a:rPr lang="en-CA" sz="3600" dirty="0" smtClean="0"/>
              <a:t>Equipped with WIFI for email and Skype</a:t>
            </a:r>
            <a:endParaRPr lang="en-CA" sz="3600" dirty="0"/>
          </a:p>
          <a:p>
            <a:endParaRPr lang="en-CA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7797" y="2290897"/>
            <a:ext cx="5608806" cy="420660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80913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/>
          <a:lstStyle/>
          <a:p>
            <a:pPr algn="ctr"/>
            <a:r>
              <a:rPr lang="en-CA" sz="5400" dirty="0" smtClean="0">
                <a:solidFill>
                  <a:srgbClr val="099BDD"/>
                </a:solidFill>
              </a:rPr>
              <a:t>WHAT  SUPPORTS  ARE  THERE  FOR STUDENTS  IN  HOMESTAY?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339" y="2515244"/>
            <a:ext cx="11423531" cy="299336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The Canada Homestay Network’s relationship manager also works in our International Services office</a:t>
            </a:r>
          </a:p>
          <a:p>
            <a:r>
              <a:rPr lang="en-US" sz="3600" dirty="0" smtClean="0"/>
              <a:t>24/7 support through CHN </a:t>
            </a:r>
          </a:p>
          <a:p>
            <a:r>
              <a:rPr lang="en-US" sz="3600" dirty="0" smtClean="0"/>
              <a:t>100% matching success rate to date (we’ve never needed to move anyone)</a:t>
            </a:r>
          </a:p>
          <a:p>
            <a:endParaRPr lang="en-CA" sz="3600" dirty="0" smtClean="0"/>
          </a:p>
          <a:p>
            <a:pPr marL="0" indent="0">
              <a:buNone/>
            </a:pPr>
            <a:endParaRPr lang="en-CA" sz="3600" dirty="0" smtClean="0"/>
          </a:p>
          <a:p>
            <a:endParaRPr lang="en-CA" dirty="0"/>
          </a:p>
        </p:txBody>
      </p:sp>
      <p:pic>
        <p:nvPicPr>
          <p:cNvPr id="1026" name="Picture 2" descr="1d459c62-8ce2-477e-a634-58463d6198fe@LETHSD5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711" y="5696580"/>
            <a:ext cx="5757545" cy="666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23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542" y="284176"/>
            <a:ext cx="11929403" cy="1508760"/>
          </a:xfrm>
        </p:spPr>
        <p:txBody>
          <a:bodyPr>
            <a:normAutofit/>
          </a:bodyPr>
          <a:lstStyle/>
          <a:p>
            <a:pPr algn="ctr"/>
            <a:r>
              <a:rPr lang="en-CA" sz="4800" dirty="0" smtClean="0"/>
              <a:t>WHERE  DO  OUR  STUDENTS  COME  FROM?</a:t>
            </a:r>
            <a:endParaRPr lang="en-CA" sz="4800" dirty="0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496312"/>
              </p:ext>
            </p:extLst>
          </p:nvPr>
        </p:nvGraphicFramePr>
        <p:xfrm>
          <a:off x="710223" y="2463029"/>
          <a:ext cx="4787900" cy="2944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710223" y="5781235"/>
            <a:ext cx="461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000" dirty="0" smtClean="0"/>
              <a:t>These statistics reflect full time equivalents of various nationalities.</a:t>
            </a:r>
            <a:endParaRPr lang="en-CA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6532358" y="2363568"/>
            <a:ext cx="47879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dirty="0" smtClean="0"/>
              <a:t>We have students from four different continents!</a:t>
            </a:r>
            <a:endParaRPr lang="en-CA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4783" y="3453695"/>
            <a:ext cx="4584589" cy="27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85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5400" dirty="0" smtClean="0"/>
              <a:t>Affordable   quality   education</a:t>
            </a:r>
            <a:endParaRPr lang="en-CA" sz="5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17499" y="2675336"/>
            <a:ext cx="4266532" cy="3931920"/>
          </a:xfrm>
        </p:spPr>
        <p:txBody>
          <a:bodyPr>
            <a:noAutofit/>
          </a:bodyPr>
          <a:lstStyle/>
          <a:p>
            <a:r>
              <a:rPr lang="en-CA" sz="3200" dirty="0" smtClean="0"/>
              <a:t>Compare with other Districts:</a:t>
            </a:r>
          </a:p>
          <a:p>
            <a:r>
              <a:rPr lang="en-CA" sz="3200" dirty="0" smtClean="0"/>
              <a:t>Calgary - $22 345</a:t>
            </a:r>
          </a:p>
          <a:p>
            <a:r>
              <a:rPr lang="en-CA" sz="3200" dirty="0" smtClean="0"/>
              <a:t>Vancouver - $24 800</a:t>
            </a:r>
          </a:p>
          <a:p>
            <a:r>
              <a:rPr lang="en-CA" sz="3200" dirty="0" smtClean="0"/>
              <a:t>Toronto - $27 025</a:t>
            </a:r>
            <a:endParaRPr lang="en-CA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565484" y="2313094"/>
            <a:ext cx="63647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 smtClean="0"/>
              <a:t>For One School Year of Study in Lethbridge:</a:t>
            </a:r>
          </a:p>
          <a:p>
            <a:endParaRPr lang="en-CA" dirty="0"/>
          </a:p>
          <a:p>
            <a:endParaRPr lang="en-CA" dirty="0"/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681260"/>
              </p:ext>
            </p:extLst>
          </p:nvPr>
        </p:nvGraphicFramePr>
        <p:xfrm>
          <a:off x="431799" y="3069235"/>
          <a:ext cx="5664202" cy="2988664"/>
        </p:xfrm>
        <a:graphic>
          <a:graphicData uri="http://schemas.openxmlformats.org/drawingml/2006/table">
            <a:tbl>
              <a:tblPr/>
              <a:tblGrid>
                <a:gridCol w="7245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453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45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264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6416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Application Fee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</a:t>
                      </a:r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83">
                <a:tc gridSpan="4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Placement/Custodian Fees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$950.00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Medical Insurance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$500.00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Tuition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$11 000.00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583">
                <a:tc gridSpan="2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Homestay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$8 000.00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583">
                <a:tc gridSpan="3"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Airport transfers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C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$400.00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583"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583">
                <a:tc>
                  <a:txBody>
                    <a:bodyPr/>
                    <a:lstStyle/>
                    <a:p>
                      <a:pPr algn="l" fontAlgn="b"/>
                      <a:r>
                        <a:rPr lang="en-CA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CA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CA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$21</a:t>
                      </a:r>
                      <a:r>
                        <a:rPr lang="en-CA" sz="18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10</a:t>
                      </a:r>
                      <a:r>
                        <a:rPr lang="en-CA" sz="18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  <a:endParaRPr lang="en-CA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213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284176"/>
            <a:ext cx="11948160" cy="150876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OPTIONS   IN   Lethbridge   school   </a:t>
            </a:r>
            <a:r>
              <a:rPr lang="en-US" sz="4400" dirty="0" smtClean="0"/>
              <a:t>district</a:t>
            </a:r>
            <a:endParaRPr lang="en-CA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3988" y="2147850"/>
            <a:ext cx="11451771" cy="4433059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Graduate </a:t>
            </a:r>
            <a:r>
              <a:rPr lang="en-US" sz="3200" dirty="0"/>
              <a:t>from high school in Lethbridge</a:t>
            </a:r>
            <a:r>
              <a:rPr lang="en-US" sz="3200" dirty="0" smtClean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1 </a:t>
            </a:r>
            <a:r>
              <a:rPr lang="en-US" sz="3200" dirty="0"/>
              <a:t>+ 2  </a:t>
            </a:r>
            <a:r>
              <a:rPr lang="en-US" sz="3200" dirty="0"/>
              <a:t>(if English proficiency </a:t>
            </a:r>
            <a:endParaRPr lang="en-US" sz="3200" dirty="0" smtClean="0"/>
          </a:p>
          <a:p>
            <a:pPr lvl="1"/>
            <a:r>
              <a:rPr lang="en-US" sz="3200" dirty="0"/>
              <a:t> </a:t>
            </a:r>
            <a:r>
              <a:rPr lang="en-US" sz="3200" dirty="0" smtClean="0"/>
              <a:t>               is </a:t>
            </a:r>
            <a:r>
              <a:rPr lang="en-US" sz="3200" dirty="0"/>
              <a:t>high enough)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 smtClean="0"/>
              <a:t>3 </a:t>
            </a:r>
            <a:r>
              <a:rPr lang="en-US" sz="3200" dirty="0"/>
              <a:t>full years in Lethbridge </a:t>
            </a:r>
            <a:endParaRPr lang="en-US" sz="3200" dirty="0" smtClean="0"/>
          </a:p>
          <a:p>
            <a:pPr lvl="1"/>
            <a:r>
              <a:rPr lang="en-US" sz="3200" dirty="0"/>
              <a:t> </a:t>
            </a:r>
            <a:r>
              <a:rPr lang="en-US" sz="3200" dirty="0" smtClean="0"/>
              <a:t>  </a:t>
            </a:r>
            <a:r>
              <a:rPr lang="en-US" sz="3200" dirty="0" smtClean="0"/>
              <a:t>(</a:t>
            </a:r>
            <a:r>
              <a:rPr lang="en-US" sz="3200" dirty="0"/>
              <a:t>no ESL entrance exam for University)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7928224" y="2971428"/>
            <a:ext cx="3278908" cy="2609761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281" y="3190010"/>
            <a:ext cx="2896794" cy="217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77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794" y="284176"/>
            <a:ext cx="11948160" cy="150876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OPTIONS   IN   Lethbridge   school   </a:t>
            </a:r>
            <a:r>
              <a:rPr lang="en-US" sz="4400" dirty="0" smtClean="0"/>
              <a:t>dist</a:t>
            </a:r>
            <a:r>
              <a:rPr lang="en-US" altLang="zh-CN" sz="4400" dirty="0" smtClean="0"/>
              <a:t>r</a:t>
            </a:r>
            <a:r>
              <a:rPr lang="en-US" sz="4400" dirty="0" smtClean="0"/>
              <a:t>ict</a:t>
            </a:r>
            <a:endParaRPr lang="en-CA" sz="44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3987" y="5319561"/>
            <a:ext cx="11451771" cy="1145894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en-US" sz="5800" dirty="0"/>
              <a:t>Join us for summer camp for 1 – 4 weeks in July/August.</a:t>
            </a:r>
          </a:p>
          <a:p>
            <a:pPr algn="ctr"/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CA" sz="2800" dirty="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92311" y="2573577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4390066" y="2109411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8087821" y="2593811"/>
            <a:ext cx="3359614" cy="2409274"/>
          </a:xfrm>
          <a:prstGeom prst="rect">
            <a:avLst/>
          </a:prstGeom>
          <a:solidFill>
            <a:srgbClr val="FFFFFF"/>
          </a:solidFill>
          <a:ln w="3175">
            <a:solidFill>
              <a:srgbClr val="808080"/>
            </a:solidFill>
            <a:miter lim="800000"/>
            <a:headEnd/>
            <a:tailEnd/>
          </a:ln>
          <a:effectLst>
            <a:outerShdw dist="107763" dir="2700000" algn="ctr" rotWithShape="0">
              <a:srgbClr val="7F7F7F">
                <a:alpha val="50000"/>
              </a:srgbClr>
            </a:outerShdw>
          </a:effectLst>
        </p:spPr>
        <p:txBody>
          <a:bodyPr wrap="none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ＭＳ Ｐゴシック" pitchFamily="32" charset="-128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990" y="2783602"/>
            <a:ext cx="2706255" cy="202969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4418" y="2274956"/>
            <a:ext cx="2770910" cy="207818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1427" y="2784550"/>
            <a:ext cx="2812402" cy="210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28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6184" y="708950"/>
            <a:ext cx="9581515" cy="27432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1226183" y="4076700"/>
            <a:ext cx="95815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6000" dirty="0" smtClean="0">
                <a:solidFill>
                  <a:schemeClr val="bg1"/>
                </a:solidFill>
              </a:rPr>
              <a:t>Alberta, Canada  </a:t>
            </a:r>
            <a:r>
              <a:rPr lang="en-CA" sz="6000" dirty="0" smtClean="0">
                <a:solidFill>
                  <a:schemeClr val="bg1"/>
                </a:solidFill>
                <a:hlinkClick r:id="rId3"/>
              </a:rPr>
              <a:t>*</a:t>
            </a:r>
            <a:endParaRPr lang="en-CA" sz="6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922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106206"/>
            <a:ext cx="12191999" cy="1739347"/>
          </a:xfrm>
        </p:spPr>
        <p:txBody>
          <a:bodyPr>
            <a:normAutofit/>
          </a:bodyPr>
          <a:lstStyle/>
          <a:p>
            <a:r>
              <a:rPr lang="en-CA" sz="8000" dirty="0" smtClean="0"/>
              <a:t>Study  in  Lethbridge</a:t>
            </a:r>
            <a:endParaRPr lang="en-CA" sz="8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4164693"/>
            <a:ext cx="9144000" cy="1309255"/>
          </a:xfrm>
        </p:spPr>
        <p:txBody>
          <a:bodyPr>
            <a:normAutofit/>
          </a:bodyPr>
          <a:lstStyle/>
          <a:p>
            <a:r>
              <a:rPr lang="en-CA" sz="6000" dirty="0" smtClean="0"/>
              <a:t>Succeed with us!</a:t>
            </a:r>
            <a:endParaRPr lang="en-CA" sz="6000" dirty="0"/>
          </a:p>
        </p:txBody>
      </p:sp>
      <p:pic>
        <p:nvPicPr>
          <p:cNvPr id="4" name="Picture 10" descr="http://www.animationbuddy.com/Animation/Geography_and_History/Canadian_Flags/alberta.gif"/>
          <p:cNvPicPr>
            <a:picLocks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1597" y="5043364"/>
            <a:ext cx="1994794" cy="1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http://www.cadvision.com/blanchas/OhCanada/images/CanadaFlag.gif"/>
          <p:cNvPicPr>
            <a:picLocks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4624" y="5168893"/>
            <a:ext cx="2097505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48" y="330217"/>
            <a:ext cx="3801342" cy="10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3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6508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1999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Why  study  in  alberta?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1" y="2472514"/>
            <a:ext cx="6933882" cy="4512485"/>
          </a:xfrm>
        </p:spPr>
        <p:txBody>
          <a:bodyPr>
            <a:normAutofit/>
          </a:bodyPr>
          <a:lstStyle/>
          <a:p>
            <a:r>
              <a:rPr lang="en-CA" sz="2800" dirty="0" smtClean="0"/>
              <a:t>One of the strongest economies in North America</a:t>
            </a:r>
          </a:p>
          <a:p>
            <a:r>
              <a:rPr lang="en-CA" sz="2800" dirty="0" smtClean="0"/>
              <a:t>Highest per capita family income in Canada – high quality of life</a:t>
            </a:r>
          </a:p>
          <a:p>
            <a:r>
              <a:rPr lang="en-CA" sz="2800" dirty="0" smtClean="0"/>
              <a:t>Lowest unemployment rate in Canada</a:t>
            </a:r>
          </a:p>
          <a:p>
            <a:r>
              <a:rPr lang="en-CA" sz="2800" dirty="0"/>
              <a:t>Government invests heavily in education</a:t>
            </a:r>
          </a:p>
          <a:p>
            <a:r>
              <a:rPr lang="en-CA" sz="2800" dirty="0" smtClean="0"/>
              <a:t>No provincial sales tax – less expensive to live in Alberta.  </a:t>
            </a:r>
            <a:endParaRPr lang="en-CA" dirty="0" smtClean="0"/>
          </a:p>
          <a:p>
            <a:endParaRPr lang="en-CA" dirty="0"/>
          </a:p>
        </p:txBody>
      </p:sp>
      <p:pic>
        <p:nvPicPr>
          <p:cNvPr id="4" name="Picture 8" descr="http://www.oilsands.alberta.ca/images/FS-CES-Technology-MaleResearcher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35732" y="1910590"/>
            <a:ext cx="2417027" cy="26113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10" descr="http://a5.sphotos.ak.fbcdn.net/hphotos-ak-snc6/36735_136999192979830_136927916320291_370461_3704481_n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0738" y="3216259"/>
            <a:ext cx="2846070" cy="213455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6" name="Picture 10" descr="http://www.nrc-cnrc.gc.ca/obj/nrc-cnrc/images/photos/200408nano1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9035732" y="4499898"/>
            <a:ext cx="2714625" cy="20764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502403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8000" dirty="0" smtClean="0"/>
              <a:t>Lethbridge,  Alberta</a:t>
            </a:r>
            <a:endParaRPr lang="en-CA" sz="8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16700" y="2370221"/>
            <a:ext cx="5321299" cy="4233779"/>
          </a:xfrm>
        </p:spPr>
        <p:txBody>
          <a:bodyPr>
            <a:normAutofit/>
          </a:bodyPr>
          <a:lstStyle/>
          <a:p>
            <a:r>
              <a:rPr lang="en-CA" sz="3400" dirty="0" smtClean="0"/>
              <a:t>Southern Alberta – farming, education, research, industry, oil, natural gas</a:t>
            </a:r>
          </a:p>
          <a:p>
            <a:r>
              <a:rPr lang="en-CA" sz="3400" dirty="0" smtClean="0"/>
              <a:t>Weather – Chinooks</a:t>
            </a:r>
          </a:p>
          <a:p>
            <a:r>
              <a:rPr lang="en-CA" sz="3400" dirty="0" smtClean="0"/>
              <a:t>Excellent educational programs for international students – high school, college, university</a:t>
            </a:r>
          </a:p>
          <a:p>
            <a:endParaRPr lang="en-CA" dirty="0" smtClean="0"/>
          </a:p>
          <a:p>
            <a:endParaRPr lang="en-CA" dirty="0" smtClean="0"/>
          </a:p>
          <a:p>
            <a:endParaRPr lang="en-CA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872" y="2235200"/>
            <a:ext cx="5862828" cy="398272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971195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High  quality  of  life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8611" y="2577935"/>
            <a:ext cx="5854701" cy="4206240"/>
          </a:xfrm>
        </p:spPr>
        <p:txBody>
          <a:bodyPr/>
          <a:lstStyle/>
          <a:p>
            <a:r>
              <a:rPr lang="en-CA" sz="3600" dirty="0"/>
              <a:t>Between 90 000 - 100 000 residents:   safe, accessible</a:t>
            </a:r>
          </a:p>
          <a:p>
            <a:r>
              <a:rPr lang="en-CA" sz="3600" dirty="0"/>
              <a:t>Many </a:t>
            </a:r>
            <a:r>
              <a:rPr lang="en-CA" sz="3600" dirty="0" smtClean="0"/>
              <a:t>parks and </a:t>
            </a:r>
            <a:r>
              <a:rPr lang="en-CA" sz="3600" dirty="0"/>
              <a:t>recreation facilities </a:t>
            </a:r>
            <a:endParaRPr lang="en-CA" sz="3600" dirty="0" smtClean="0"/>
          </a:p>
          <a:p>
            <a:r>
              <a:rPr lang="en-CA" sz="3600" dirty="0" smtClean="0"/>
              <a:t>Shopping malls, art galleries, museums, restaurants</a:t>
            </a:r>
            <a:endParaRPr lang="en-CA" sz="3600" dirty="0"/>
          </a:p>
          <a:p>
            <a:endParaRPr lang="en-CA" dirty="0"/>
          </a:p>
        </p:txBody>
      </p:sp>
      <p:grpSp>
        <p:nvGrpSpPr>
          <p:cNvPr id="10" name="Group 8"/>
          <p:cNvGrpSpPr>
            <a:grpSpLocks/>
          </p:cNvGrpSpPr>
          <p:nvPr/>
        </p:nvGrpSpPr>
        <p:grpSpPr bwMode="auto">
          <a:xfrm rot="366117">
            <a:off x="730846" y="2255167"/>
            <a:ext cx="3552942" cy="2505739"/>
            <a:chOff x="2652" y="2440"/>
            <a:chExt cx="1443" cy="1096"/>
          </a:xfrm>
        </p:grpSpPr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2652" y="2440"/>
              <a:ext cx="1443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8" descr="campus pyramid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1" y="2524"/>
              <a:ext cx="127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8"/>
          <p:cNvGrpSpPr>
            <a:grpSpLocks/>
          </p:cNvGrpSpPr>
          <p:nvPr/>
        </p:nvGrpSpPr>
        <p:grpSpPr bwMode="auto">
          <a:xfrm rot="-414297">
            <a:off x="2025600" y="4018499"/>
            <a:ext cx="3359614" cy="2409274"/>
            <a:chOff x="2528" y="2440"/>
            <a:chExt cx="1664" cy="1096"/>
          </a:xfrm>
        </p:grpSpPr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2528" y="2440"/>
              <a:ext cx="1664" cy="10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8" descr="campus pyrami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6" y="2524"/>
              <a:ext cx="1504" cy="92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4049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/>
              <a:t>High  quality  of  life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0400" y="2367280"/>
            <a:ext cx="2679700" cy="4206240"/>
          </a:xfrm>
        </p:spPr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en-CA" sz="3500" dirty="0" smtClean="0"/>
              <a:t>Close to the Rocky Mountains</a:t>
            </a:r>
          </a:p>
          <a:p>
            <a:pPr>
              <a:spcAft>
                <a:spcPts val="600"/>
              </a:spcAft>
            </a:pPr>
            <a:r>
              <a:rPr lang="en-CA" sz="3500" dirty="0" smtClean="0"/>
              <a:t>Clean air and water</a:t>
            </a:r>
          </a:p>
          <a:p>
            <a:r>
              <a:rPr lang="en-CA" sz="3500" dirty="0" smtClean="0"/>
              <a:t>A climate with four seasons</a:t>
            </a:r>
          </a:p>
          <a:p>
            <a:endParaRPr lang="en-CA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 rot="-323359">
            <a:off x="873125" y="4184650"/>
            <a:ext cx="2898775" cy="2136775"/>
            <a:chOff x="556" y="2812"/>
            <a:chExt cx="1512" cy="1064"/>
          </a:xfrm>
        </p:grpSpPr>
        <p:sp>
          <p:nvSpPr>
            <p:cNvPr id="5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6" name="Picture 12" descr="Horizon School Division LIVE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22"/>
              <a:ext cx="1308" cy="83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21"/>
          <p:cNvGrpSpPr>
            <a:grpSpLocks/>
          </p:cNvGrpSpPr>
          <p:nvPr/>
        </p:nvGrpSpPr>
        <p:grpSpPr bwMode="auto">
          <a:xfrm rot="387122">
            <a:off x="1031469" y="2187698"/>
            <a:ext cx="2898775" cy="2136775"/>
            <a:chOff x="556" y="2812"/>
            <a:chExt cx="1512" cy="1064"/>
          </a:xfrm>
        </p:grpSpPr>
        <p:sp>
          <p:nvSpPr>
            <p:cNvPr id="8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9" name="Picture 12" descr="Horizon School Division LIVE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27"/>
              <a:ext cx="1293" cy="823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 18"/>
          <p:cNvGrpSpPr>
            <a:grpSpLocks/>
          </p:cNvGrpSpPr>
          <p:nvPr/>
        </p:nvGrpSpPr>
        <p:grpSpPr bwMode="auto">
          <a:xfrm rot="-972189">
            <a:off x="7993137" y="2327321"/>
            <a:ext cx="2851150" cy="2128838"/>
            <a:chOff x="344" y="2064"/>
            <a:chExt cx="1432" cy="1232"/>
          </a:xfrm>
        </p:grpSpPr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 rot="5400000">
              <a:off x="444" y="1964"/>
              <a:ext cx="1232" cy="143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2" name="Picture 7" descr="125072"/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6" y="2169"/>
              <a:ext cx="1283" cy="1002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oup 21"/>
          <p:cNvGrpSpPr>
            <a:grpSpLocks/>
          </p:cNvGrpSpPr>
          <p:nvPr/>
        </p:nvGrpSpPr>
        <p:grpSpPr bwMode="auto">
          <a:xfrm rot="21434890">
            <a:off x="7752744" y="4291900"/>
            <a:ext cx="2898775" cy="2138362"/>
            <a:chOff x="556" y="2812"/>
            <a:chExt cx="1512" cy="1064"/>
          </a:xfrm>
        </p:grpSpPr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5" name="Picture 12" descr="Horizon School Divis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3" y="2901"/>
              <a:ext cx="1293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9511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84176"/>
            <a:ext cx="12192000" cy="1508760"/>
          </a:xfrm>
        </p:spPr>
        <p:txBody>
          <a:bodyPr>
            <a:normAutofit/>
          </a:bodyPr>
          <a:lstStyle/>
          <a:p>
            <a:pPr algn="ctr"/>
            <a:r>
              <a:rPr lang="en-CA" sz="6600" dirty="0" smtClean="0"/>
              <a:t>Lethbridge  School  District </a:t>
            </a:r>
            <a:endParaRPr lang="en-CA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1301" y="2261937"/>
            <a:ext cx="5245768" cy="4596063"/>
          </a:xfrm>
        </p:spPr>
        <p:txBody>
          <a:bodyPr>
            <a:normAutofit/>
          </a:bodyPr>
          <a:lstStyle/>
          <a:p>
            <a:r>
              <a:rPr lang="en-CA" sz="4000" dirty="0" smtClean="0"/>
              <a:t>Four high schools </a:t>
            </a:r>
          </a:p>
          <a:p>
            <a:r>
              <a:rPr lang="en-CA" sz="4000" dirty="0" smtClean="0"/>
              <a:t>High speed WIFI</a:t>
            </a:r>
          </a:p>
          <a:p>
            <a:r>
              <a:rPr lang="en-CA" sz="4000" dirty="0" smtClean="0"/>
              <a:t>Excellent academic and co-curricular programs</a:t>
            </a:r>
          </a:p>
          <a:p>
            <a:r>
              <a:rPr lang="en-CA" sz="4000" dirty="0" smtClean="0"/>
              <a:t>Safe, clean </a:t>
            </a:r>
            <a:r>
              <a:rPr lang="en-CA" sz="4000" dirty="0"/>
              <a:t>community</a:t>
            </a:r>
          </a:p>
          <a:p>
            <a:endParaRPr lang="en-CA" dirty="0" smtClean="0"/>
          </a:p>
          <a:p>
            <a:endParaRPr lang="en-CA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8906" y="2291346"/>
            <a:ext cx="6063916" cy="404261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4125175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000" dirty="0" smtClean="0"/>
              <a:t>Focus  on  students</a:t>
            </a:r>
            <a:endParaRPr lang="en-CA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2011680"/>
            <a:ext cx="11150600" cy="2496820"/>
          </a:xfrm>
        </p:spPr>
        <p:txBody>
          <a:bodyPr/>
          <a:lstStyle/>
          <a:p>
            <a:r>
              <a:rPr lang="en-CA" sz="3600" dirty="0" smtClean="0"/>
              <a:t>Government-certified, </a:t>
            </a:r>
            <a:r>
              <a:rPr lang="en-CA" sz="3600" dirty="0"/>
              <a:t>enthusiastic  teachers who challenge their students</a:t>
            </a:r>
          </a:p>
          <a:p>
            <a:r>
              <a:rPr lang="en-CA" sz="3600" dirty="0"/>
              <a:t>Support systems in place – International Services Office, Vice Principal in each school, Advisor</a:t>
            </a:r>
          </a:p>
          <a:p>
            <a:endParaRPr lang="en-CA" dirty="0"/>
          </a:p>
        </p:txBody>
      </p:sp>
      <p:pic>
        <p:nvPicPr>
          <p:cNvPr id="4" name="Picture 20" descr="cana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1401" y="3918863"/>
            <a:ext cx="3144108" cy="266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6100329" y="4647353"/>
            <a:ext cx="2821508" cy="1944927"/>
            <a:chOff x="80" y="456"/>
            <a:chExt cx="1768" cy="1240"/>
          </a:xfrm>
        </p:grpSpPr>
        <p:sp>
          <p:nvSpPr>
            <p:cNvPr id="6" name="Rectangle 13"/>
            <p:cNvSpPr>
              <a:spLocks noChangeArrowheads="1"/>
            </p:cNvSpPr>
            <p:nvPr/>
          </p:nvSpPr>
          <p:spPr bwMode="auto">
            <a:xfrm rot="5400000">
              <a:off x="344" y="192"/>
              <a:ext cx="1240" cy="1768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7" name="Picture 5" descr="5_6019D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9" y="568"/>
              <a:ext cx="1529" cy="1016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21"/>
          <p:cNvGrpSpPr>
            <a:grpSpLocks/>
          </p:cNvGrpSpPr>
          <p:nvPr/>
        </p:nvGrpSpPr>
        <p:grpSpPr bwMode="auto">
          <a:xfrm rot="380080">
            <a:off x="384977" y="4621400"/>
            <a:ext cx="2706283" cy="1804236"/>
            <a:chOff x="556" y="2812"/>
            <a:chExt cx="1512" cy="1064"/>
          </a:xfrm>
        </p:grpSpPr>
        <p:sp>
          <p:nvSpPr>
            <p:cNvPr id="9" name="Rectangle 12"/>
            <p:cNvSpPr>
              <a:spLocks noChangeArrowheads="1"/>
            </p:cNvSpPr>
            <p:nvPr/>
          </p:nvSpPr>
          <p:spPr bwMode="auto">
            <a:xfrm rot="5400000">
              <a:off x="780" y="2588"/>
              <a:ext cx="1064" cy="1512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0" name="Picture 12" descr="Horizon School Division LIV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6" y="2901"/>
              <a:ext cx="1308" cy="875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oup 19"/>
          <p:cNvGrpSpPr>
            <a:grpSpLocks/>
          </p:cNvGrpSpPr>
          <p:nvPr/>
        </p:nvGrpSpPr>
        <p:grpSpPr bwMode="auto">
          <a:xfrm rot="21290355">
            <a:off x="3220052" y="4379602"/>
            <a:ext cx="2775435" cy="2016794"/>
            <a:chOff x="24" y="468"/>
            <a:chExt cx="1496" cy="1056"/>
          </a:xfrm>
        </p:grpSpPr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5400000">
              <a:off x="244" y="248"/>
              <a:ext cx="1056" cy="1496"/>
            </a:xfrm>
            <a:prstGeom prst="rect">
              <a:avLst/>
            </a:prstGeom>
            <a:solidFill>
              <a:srgbClr val="FFFFFF"/>
            </a:solidFill>
            <a:ln w="3175">
              <a:solidFill>
                <a:srgbClr val="808080"/>
              </a:solidFill>
              <a:miter lim="800000"/>
              <a:headEnd/>
              <a:tailEnd/>
            </a:ln>
            <a:effectLst>
              <a:outerShdw dist="107763" dir="2700000" algn="ctr" rotWithShape="0">
                <a:srgbClr val="7F7F7F">
                  <a:alpha val="50000"/>
                </a:srgbClr>
              </a:outerShdw>
            </a:effectLst>
          </p:spPr>
          <p:txBody>
            <a:bodyPr rot="10800000" vert="eaVert" wrap="none"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ＭＳ Ｐゴシック" pitchFamily="32" charset="-128"/>
              </a:endParaRPr>
            </a:p>
          </p:txBody>
        </p:sp>
        <p:pic>
          <p:nvPicPr>
            <p:cNvPr id="13" name="Picture 10" descr="Calgary Board of Education LIVE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" y="564"/>
              <a:ext cx="1297" cy="868"/>
            </a:xfrm>
            <a:prstGeom prst="rect">
              <a:avLst/>
            </a:prstGeom>
            <a:noFill/>
            <a:ln w="9525">
              <a:solidFill>
                <a:srgbClr val="7F7F7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40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CA" sz="6600" dirty="0" smtClean="0"/>
              <a:t>After  graduation</a:t>
            </a:r>
            <a:endParaRPr lang="en-CA" sz="6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3395" y="2409824"/>
            <a:ext cx="4738205" cy="35536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TextBox 2"/>
          <p:cNvSpPr txBox="1"/>
          <p:nvPr/>
        </p:nvSpPr>
        <p:spPr>
          <a:xfrm>
            <a:off x="584200" y="2219324"/>
            <a:ext cx="57531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dirty="0"/>
              <a:t>An Alberta high school diploma is accepted in colleges and universities world-wide.</a:t>
            </a:r>
          </a:p>
          <a:p>
            <a:endParaRPr lang="en-CA" dirty="0"/>
          </a:p>
        </p:txBody>
      </p:sp>
      <p:sp>
        <p:nvSpPr>
          <p:cNvPr id="5" name="TextBox 4"/>
          <p:cNvSpPr txBox="1"/>
          <p:nvPr/>
        </p:nvSpPr>
        <p:spPr>
          <a:xfrm>
            <a:off x="7787216" y="6133778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800" dirty="0" smtClean="0"/>
              <a:t>Lethbridge College</a:t>
            </a:r>
            <a:endParaRPr lang="en-CA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584200" y="3179123"/>
            <a:ext cx="542185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/>
              <a:t>Lethbridge </a:t>
            </a:r>
            <a:r>
              <a:rPr lang="en-CA" sz="2000" dirty="0" smtClean="0"/>
              <a:t>College: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many programs for international students:  agriculture, automotives, criminal justice, criminal justice, early childhood education, fashion design, health care aide, interior design, massage therapy, multimedia production…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Offers transfer programs to the university in Nursing and Business Administration</a:t>
            </a:r>
          </a:p>
          <a:p>
            <a:pPr marL="342900" indent="-342900">
              <a:buSzPct val="60000"/>
              <a:buFont typeface="Wingdings" panose="05000000000000000000" pitchFamily="2" charset="2"/>
              <a:buChar char="§"/>
            </a:pPr>
            <a:r>
              <a:rPr lang="en-CA" sz="2000" dirty="0" smtClean="0"/>
              <a:t>Requires 100 high school credits, including English 30-2 for admission</a:t>
            </a:r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235160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anded">
  <a:themeElements>
    <a:clrScheme name="Banded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Banded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nded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TC103090430[[fn=Banded]]</Template>
  <TotalTime>1401</TotalTime>
  <Words>966</Words>
  <Application>Microsoft Office PowerPoint</Application>
  <PresentationFormat>Widescreen</PresentationFormat>
  <Paragraphs>140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ＭＳ Ｐゴシック</vt:lpstr>
      <vt:lpstr>宋体</vt:lpstr>
      <vt:lpstr>Arial</vt:lpstr>
      <vt:lpstr>Calibri</vt:lpstr>
      <vt:lpstr>Corbel</vt:lpstr>
      <vt:lpstr>Wingdings</vt:lpstr>
      <vt:lpstr>Banded</vt:lpstr>
      <vt:lpstr>Study  in  Lethbridge</vt:lpstr>
      <vt:lpstr>Where  are  we?</vt:lpstr>
      <vt:lpstr>Why  study  in  alberta?</vt:lpstr>
      <vt:lpstr>Lethbridge,  Alberta</vt:lpstr>
      <vt:lpstr>High  quality  of  life</vt:lpstr>
      <vt:lpstr>High  quality  of  life</vt:lpstr>
      <vt:lpstr>Lethbridge  School  District </vt:lpstr>
      <vt:lpstr>Focus  on  students</vt:lpstr>
      <vt:lpstr>After  graduation</vt:lpstr>
      <vt:lpstr>After  graduation</vt:lpstr>
      <vt:lpstr>WHERE  ARE  OUR  STUDENTS  NOW?</vt:lpstr>
      <vt:lpstr>Chinook  high  school</vt:lpstr>
      <vt:lpstr>Chinook  high  school</vt:lpstr>
      <vt:lpstr>Lethbridge  Collegiate  institute</vt:lpstr>
      <vt:lpstr>Lethbridge  Collegiate  institute</vt:lpstr>
      <vt:lpstr>Winston  Churchill  high</vt:lpstr>
      <vt:lpstr>Winston  Churchill  high</vt:lpstr>
      <vt:lpstr>Immanuel  Christian  high</vt:lpstr>
      <vt:lpstr>Immanuel  Christian  high</vt:lpstr>
      <vt:lpstr>Where  will  my  child  live?</vt:lpstr>
      <vt:lpstr>Where  will  my child live?</vt:lpstr>
      <vt:lpstr>WHAT  SUPPORTS  ARE  THERE  FOR STUDENTS  IN  HOMESTAY?</vt:lpstr>
      <vt:lpstr>WHERE  DO  OUR  STUDENTS  COME  FROM?</vt:lpstr>
      <vt:lpstr>Affordable   quality   education</vt:lpstr>
      <vt:lpstr>OPTIONS   IN   Lethbridge   school   district</vt:lpstr>
      <vt:lpstr>OPTIONS   IN   Lethbridge   school   district</vt:lpstr>
      <vt:lpstr>PowerPoint Presentation</vt:lpstr>
      <vt:lpstr>Study  in  Lethbridge</vt:lpstr>
      <vt:lpstr>PowerPoint Presentation</vt:lpstr>
    </vt:vector>
  </TitlesOfParts>
  <Company>Lethbridge School District $51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Study  in  Lethbridge</dc:title>
  <dc:creator>Teresa Loewen</dc:creator>
  <cp:lastModifiedBy>Teresa Loewen</cp:lastModifiedBy>
  <cp:revision>100</cp:revision>
  <dcterms:created xsi:type="dcterms:W3CDTF">2014-03-11T23:06:13Z</dcterms:created>
  <dcterms:modified xsi:type="dcterms:W3CDTF">2016-11-25T20:38:05Z</dcterms:modified>
</cp:coreProperties>
</file>