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1" r:id="rId4"/>
    <p:sldId id="258" r:id="rId5"/>
    <p:sldId id="269" r:id="rId6"/>
    <p:sldId id="270" r:id="rId7"/>
    <p:sldId id="259" r:id="rId8"/>
    <p:sldId id="275" r:id="rId9"/>
    <p:sldId id="285" r:id="rId10"/>
    <p:sldId id="284" r:id="rId11"/>
    <p:sldId id="286" r:id="rId12"/>
    <p:sldId id="263" r:id="rId13"/>
    <p:sldId id="271" r:id="rId14"/>
    <p:sldId id="265" r:id="rId15"/>
    <p:sldId id="272" r:id="rId16"/>
    <p:sldId id="264" r:id="rId17"/>
    <p:sldId id="273" r:id="rId18"/>
    <p:sldId id="279" r:id="rId19"/>
    <p:sldId id="280" r:id="rId20"/>
    <p:sldId id="262" r:id="rId21"/>
    <p:sldId id="276" r:id="rId22"/>
    <p:sldId id="287" r:id="rId23"/>
    <p:sldId id="283" r:id="rId24"/>
    <p:sldId id="282" r:id="rId25"/>
    <p:sldId id="267" r:id="rId26"/>
    <p:sldId id="277" r:id="rId27"/>
    <p:sldId id="26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799" autoAdjust="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outlineViewPr>
    <p:cViewPr>
      <p:scale>
        <a:sx n="33" d="100"/>
        <a:sy n="33" d="100"/>
      </p:scale>
      <p:origin x="0" y="-1062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dirty="0"/>
              <a:t>2014-2015 School Year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777777777777776E-2"/>
          <c:y val="0.19432888597258677"/>
          <c:w val="0.75398162729658791"/>
          <c:h val="0.75474518810148727"/>
        </c:manualLayout>
      </c:layout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5E0-430B-9E65-74FA2D439C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5E0-430B-9E65-74FA2D439C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5E0-430B-9E65-74FA2D439C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5E0-430B-9E65-74FA2D439C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A5E0-430B-9E65-74FA2D439C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A5E0-430B-9E65-74FA2D439C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A5E0-430B-9E65-74FA2D439C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A5E0-430B-9E65-74FA2D439C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A5E0-430B-9E65-74FA2D439C44}"/>
              </c:ext>
            </c:extLst>
          </c:dPt>
          <c:dLbls>
            <c:dLbl>
              <c:idx val="1"/>
              <c:layout>
                <c:manualLayout>
                  <c:x val="6.0112423447069067E-2"/>
                  <c:y val="-0.1647284193642461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5E0-430B-9E65-74FA2D439C44}"/>
                </c:ext>
              </c:extLst>
            </c:dLbl>
            <c:dLbl>
              <c:idx val="2"/>
              <c:layout>
                <c:manualLayout>
                  <c:x val="5.5131889763779501E-2"/>
                  <c:y val="-0.1328689122193059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5E0-430B-9E65-74FA2D439C44}"/>
                </c:ext>
              </c:extLst>
            </c:dLbl>
            <c:dLbl>
              <c:idx val="3"/>
              <c:layout>
                <c:manualLayout>
                  <c:x val="7.1754811898512683E-2"/>
                  <c:y val="-0.112906095071449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5E0-430B-9E65-74FA2D439C44}"/>
                </c:ext>
              </c:extLst>
            </c:dLbl>
            <c:dLbl>
              <c:idx val="4"/>
              <c:layout>
                <c:manualLayout>
                  <c:x val="0.11057852143482065"/>
                  <c:y val="-9.401100904053659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5E0-430B-9E65-74FA2D439C44}"/>
                </c:ext>
              </c:extLst>
            </c:dLbl>
            <c:dLbl>
              <c:idx val="5"/>
              <c:layout>
                <c:manualLayout>
                  <c:x val="9.1234470691163624E-2"/>
                  <c:y val="5.342884222805482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A5E0-430B-9E65-74FA2D439C44}"/>
                </c:ext>
              </c:extLst>
            </c:dLbl>
            <c:dLbl>
              <c:idx val="6"/>
              <c:layout>
                <c:manualLayout>
                  <c:x val="6.0289807524059491E-2"/>
                  <c:y val="7.616324001166516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A5E0-430B-9E65-74FA2D439C44}"/>
                </c:ext>
              </c:extLst>
            </c:dLbl>
            <c:dLbl>
              <c:idx val="7"/>
              <c:layout>
                <c:manualLayout>
                  <c:x val="3.9178477690288711E-2"/>
                  <c:y val="8.510389326334208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A5E0-430B-9E65-74FA2D439C44}"/>
                </c:ext>
              </c:extLst>
            </c:dLbl>
            <c:dLbl>
              <c:idx val="8"/>
              <c:layout>
                <c:manualLayout>
                  <c:x val="2.3102362204724409E-2"/>
                  <c:y val="9.548920968212307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A5E0-430B-9E65-74FA2D439C4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'2014-2015'!$C$5:$C$13</c:f>
              <c:strCache>
                <c:ptCount val="9"/>
                <c:pt idx="0">
                  <c:v>Brazil</c:v>
                </c:pt>
                <c:pt idx="1">
                  <c:v>Mexico</c:v>
                </c:pt>
                <c:pt idx="2">
                  <c:v>Germany</c:v>
                </c:pt>
                <c:pt idx="3">
                  <c:v>Korea</c:v>
                </c:pt>
                <c:pt idx="4">
                  <c:v>Switzerland</c:v>
                </c:pt>
                <c:pt idx="5">
                  <c:v>China</c:v>
                </c:pt>
                <c:pt idx="6">
                  <c:v>Indonesia</c:v>
                </c:pt>
                <c:pt idx="7">
                  <c:v>Japan</c:v>
                </c:pt>
                <c:pt idx="8">
                  <c:v>Guadeloupe</c:v>
                </c:pt>
              </c:strCache>
            </c:strRef>
          </c:cat>
          <c:val>
            <c:numRef>
              <c:f>'2014-2015'!$D$5:$D$13</c:f>
              <c:numCache>
                <c:formatCode>General</c:formatCode>
                <c:ptCount val="9"/>
                <c:pt idx="0">
                  <c:v>10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5E0-430B-9E65-74FA2D439C4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904E4-0610-48C2-A1AE-F238DD39B917}" type="datetimeFigureOut">
              <a:rPr lang="en-CA" smtClean="0"/>
              <a:t>21/09/2016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0822F-89B7-4C9A-941F-DFBB715E2A5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5752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6159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212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jhEz9-_lkw&amp;feature=youtu.b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06206"/>
            <a:ext cx="12191999" cy="1739347"/>
          </a:xfrm>
        </p:spPr>
        <p:txBody>
          <a:bodyPr>
            <a:normAutofit/>
          </a:bodyPr>
          <a:lstStyle/>
          <a:p>
            <a:r>
              <a:rPr lang="en-CA" sz="8000" dirty="0" smtClean="0"/>
              <a:t>Study  in  Lethbridge</a:t>
            </a:r>
            <a:endParaRPr lang="en-CA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6000" dirty="0" smtClean="0"/>
              <a:t>Succeed with us!</a:t>
            </a:r>
            <a:endParaRPr lang="en-CA" sz="6000" dirty="0"/>
          </a:p>
        </p:txBody>
      </p:sp>
      <p:pic>
        <p:nvPicPr>
          <p:cNvPr id="4" name="Picture 10" descr="http://www.animationbuddy.com/Animation/Geography_and_History/Canadian_Flags/alberta.gif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036" y="5048634"/>
            <a:ext cx="2069053" cy="143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www.cadvision.com/blanchas/OhCanada/images/CanadaFlag.gif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293" y="5100866"/>
            <a:ext cx="209750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64" y="285195"/>
            <a:ext cx="45910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9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dirty="0" smtClean="0"/>
              <a:t>After  graduation</a:t>
            </a:r>
            <a:endParaRPr lang="en-CA" sz="6600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3061252"/>
            <a:ext cx="5072823" cy="33818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758824" y="2216008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The University of Lethbridge</a:t>
            </a:r>
            <a:endParaRPr lang="en-CA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5918200" y="2311400"/>
            <a:ext cx="584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Offers undergraduate degrees in Humanities, Sciences, Social Sciences, Education (teaching), Fine Arts, Health Sciences, and Management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Offers graduate (Masters) programs in Arts, Counselling, Education,  Fine Arts, Music, Nursing, Science, and Management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Offers PhD programs in Sciences.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Offers preparation programs to transfer for medicine, pharmacy, dentistry, engineering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Requires 100 high school credits and English and Math 30-1 for admission.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332192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WHERE  ARE  OUR  STUDENTS  NOW?</a:t>
            </a:r>
            <a:endParaRPr lang="en-CA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32" y="2377440"/>
            <a:ext cx="3084576" cy="2313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5528" y="2377440"/>
            <a:ext cx="71140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 the past 3 years, every international student who has come to Lethbridge to study, with the intention to graduate, has  successfully graduated with a high school diploma from Alberta.  We have a 100% success rate which we attribute to excellent teaching, good support, and personal service.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Last year, we had five graduates.  They are all currently enrolled in colleges or universities in Canada, the United States, or Japan.</a:t>
            </a:r>
            <a:endParaRPr lang="en-CA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485632" y="5010912"/>
            <a:ext cx="317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Yohane</a:t>
            </a:r>
            <a:r>
              <a:rPr lang="en-US" dirty="0" smtClean="0"/>
              <a:t> was accepted into the Sophia University in Japan – the third best private university in Japan!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493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Chinook  high  school</a:t>
            </a:r>
            <a:endParaRPr lang="en-CA" sz="66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" y="2389294"/>
            <a:ext cx="5242560" cy="3931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3400" y="2389294"/>
            <a:ext cx="5194300" cy="4752474"/>
          </a:xfrm>
        </p:spPr>
        <p:txBody>
          <a:bodyPr>
            <a:noAutofit/>
          </a:bodyPr>
          <a:lstStyle/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800" dirty="0" smtClean="0"/>
              <a:t>Our newest high school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800" dirty="0" smtClean="0"/>
              <a:t>State of the art media centre for presentations and theatre productions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800" dirty="0" smtClean="0"/>
              <a:t>Many young staff members who love to travel and meet new people.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800" dirty="0" smtClean="0"/>
              <a:t>University preparation program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2215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6600" dirty="0">
                <a:solidFill>
                  <a:srgbClr val="099BDD"/>
                </a:solidFill>
              </a:rPr>
              <a:t>Chinook  high  school</a:t>
            </a:r>
            <a:endParaRPr lang="en-CA" dirty="0"/>
          </a:p>
        </p:txBody>
      </p: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549080" y="2302374"/>
            <a:ext cx="3359614" cy="2409274"/>
            <a:chOff x="2528" y="2440"/>
            <a:chExt cx="1664" cy="1096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7" name="Picture 1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24"/>
              <a:ext cx="1426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>
            <a:grpSpLocks/>
          </p:cNvGrpSpPr>
          <p:nvPr/>
        </p:nvGrpSpPr>
        <p:grpSpPr bwMode="auto">
          <a:xfrm rot="20750580">
            <a:off x="2650291" y="3904913"/>
            <a:ext cx="3552942" cy="2409274"/>
            <a:chOff x="2652" y="2440"/>
            <a:chExt cx="1443" cy="1096"/>
          </a:xfrm>
        </p:grpSpPr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2652" y="2440"/>
              <a:ext cx="1443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3" name="Picture 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1" y="2531"/>
              <a:ext cx="1274" cy="91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>
            <a:grpSpLocks/>
          </p:cNvGrpSpPr>
          <p:nvPr/>
        </p:nvGrpSpPr>
        <p:grpSpPr bwMode="auto">
          <a:xfrm rot="21260520">
            <a:off x="5628983" y="2302372"/>
            <a:ext cx="3552942" cy="2409273"/>
            <a:chOff x="2652" y="2440"/>
            <a:chExt cx="1443" cy="1096"/>
          </a:xfrm>
        </p:grpSpPr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2652" y="2440"/>
              <a:ext cx="1443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0" name="Picture 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51" y="2535"/>
              <a:ext cx="1246" cy="90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8"/>
          <p:cNvGrpSpPr>
            <a:grpSpLocks/>
          </p:cNvGrpSpPr>
          <p:nvPr/>
        </p:nvGrpSpPr>
        <p:grpSpPr bwMode="auto">
          <a:xfrm>
            <a:off x="8181272" y="4016444"/>
            <a:ext cx="3359614" cy="2409274"/>
            <a:chOff x="2528" y="2440"/>
            <a:chExt cx="1664" cy="1096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6" name="Picture 2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33" y="2539"/>
              <a:ext cx="1459" cy="91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83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5400" dirty="0" smtClean="0"/>
              <a:t>Lethbridge  Collegiate  institute</a:t>
            </a:r>
            <a:endParaRPr lang="en-CA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7400" y="2313094"/>
            <a:ext cx="4508501" cy="393192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Our longest established high school – history of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Two gymnasiums, state of the art computer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Strong language programs – ELL, German, Spanish, French Immersion, Japanese</a:t>
            </a:r>
            <a:endParaRPr lang="en-CA" sz="28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7219"/>
          <a:stretch>
            <a:fillRect/>
          </a:stretch>
        </p:blipFill>
        <p:spPr>
          <a:xfrm>
            <a:off x="607060" y="2313094"/>
            <a:ext cx="6126480" cy="3931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869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5400" dirty="0">
                <a:solidFill>
                  <a:srgbClr val="099BDD"/>
                </a:solidFill>
              </a:rPr>
              <a:t>Lethbridge  Collegiate  institute</a:t>
            </a:r>
            <a:endParaRPr lang="en-CA" dirty="0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 rot="276665">
            <a:off x="374971" y="2421411"/>
            <a:ext cx="3359614" cy="2409274"/>
            <a:chOff x="2528" y="2440"/>
            <a:chExt cx="1664" cy="1096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1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51"/>
              <a:ext cx="1426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8"/>
          <p:cNvGrpSpPr>
            <a:grpSpLocks/>
          </p:cNvGrpSpPr>
          <p:nvPr/>
        </p:nvGrpSpPr>
        <p:grpSpPr bwMode="auto">
          <a:xfrm rot="21314653">
            <a:off x="2920356" y="4054308"/>
            <a:ext cx="3359614" cy="2409274"/>
            <a:chOff x="2528" y="2440"/>
            <a:chExt cx="1664" cy="1096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4" name="Picture 1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51"/>
              <a:ext cx="1426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8"/>
          <p:cNvGrpSpPr>
            <a:grpSpLocks/>
          </p:cNvGrpSpPr>
          <p:nvPr/>
        </p:nvGrpSpPr>
        <p:grpSpPr bwMode="auto">
          <a:xfrm rot="21296487">
            <a:off x="8125442" y="3972962"/>
            <a:ext cx="3359614" cy="2409274"/>
            <a:chOff x="2528" y="2440"/>
            <a:chExt cx="1664" cy="1096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0" name="Picture 19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72"/>
              <a:ext cx="1426" cy="832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5477696" y="2177406"/>
            <a:ext cx="3359614" cy="2409274"/>
            <a:chOff x="2528" y="2440"/>
            <a:chExt cx="1664" cy="1096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7" name="Picture 16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51"/>
              <a:ext cx="1426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118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Winston  Churchill  high</a:t>
            </a:r>
            <a:endParaRPr lang="en-CA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1701" y="2428064"/>
            <a:ext cx="4660900" cy="39319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Excellent academic and co-curricular programs – International Baccalaureate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Very  diverse population of students from many cultures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Excel in sports programs and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7219"/>
          <a:stretch>
            <a:fillRect/>
          </a:stretch>
        </p:blipFill>
        <p:spPr>
          <a:xfrm>
            <a:off x="774833" y="2428063"/>
            <a:ext cx="6126480" cy="3931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0013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8302490" y="2316707"/>
            <a:ext cx="3359614" cy="2409274"/>
            <a:chOff x="2528" y="2440"/>
            <a:chExt cx="1664" cy="1096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6" name="Picture 1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54"/>
              <a:ext cx="1426" cy="867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>
                <a:solidFill>
                  <a:srgbClr val="099BDD"/>
                </a:solidFill>
              </a:rPr>
              <a:t>Winston  Churchill  high</a:t>
            </a:r>
            <a:endParaRPr lang="en-CA" dirty="0"/>
          </a:p>
        </p:txBody>
      </p:sp>
      <p:grpSp>
        <p:nvGrpSpPr>
          <p:cNvPr id="11" name="Group 8"/>
          <p:cNvGrpSpPr>
            <a:grpSpLocks/>
          </p:cNvGrpSpPr>
          <p:nvPr/>
        </p:nvGrpSpPr>
        <p:grpSpPr bwMode="auto">
          <a:xfrm rot="21330056">
            <a:off x="5910795" y="4086253"/>
            <a:ext cx="3359614" cy="2409274"/>
            <a:chOff x="2528" y="2440"/>
            <a:chExt cx="1664" cy="1096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3" name="Picture 1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91" y="2524"/>
              <a:ext cx="1347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8"/>
          <p:cNvGrpSpPr>
            <a:grpSpLocks/>
          </p:cNvGrpSpPr>
          <p:nvPr/>
        </p:nvGrpSpPr>
        <p:grpSpPr bwMode="auto">
          <a:xfrm rot="161093">
            <a:off x="3131664" y="2346016"/>
            <a:ext cx="3359614" cy="2409274"/>
            <a:chOff x="2528" y="2440"/>
            <a:chExt cx="1664" cy="1096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9" name="Picture 1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91" y="2524"/>
              <a:ext cx="1347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10770" y="3944853"/>
            <a:ext cx="3359614" cy="2409274"/>
            <a:chOff x="2528" y="2440"/>
            <a:chExt cx="1664" cy="1096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2" name="Picture 21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69"/>
              <a:ext cx="1426" cy="836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Immanuel  Christian  high</a:t>
            </a:r>
            <a:endParaRPr lang="en-CA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99300" y="2428064"/>
            <a:ext cx="4825999" cy="39319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Excellent academic and co-curricular programs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Teach Alberta curriculum from the Christian perspective.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Small school population with a strong community spirit.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3" y="2368110"/>
            <a:ext cx="5322498" cy="39918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444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>
                <a:solidFill>
                  <a:srgbClr val="099BDD"/>
                </a:solidFill>
              </a:rPr>
              <a:t>Immanuel  Christian  high</a:t>
            </a:r>
            <a:endParaRPr lang="en-CA" dirty="0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10770" y="3944853"/>
            <a:ext cx="3359614" cy="2409274"/>
            <a:chOff x="2528" y="2440"/>
            <a:chExt cx="1664" cy="1096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2" name="Picture 1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47" y="2551"/>
              <a:ext cx="1390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8"/>
          <p:cNvGrpSpPr>
            <a:grpSpLocks/>
          </p:cNvGrpSpPr>
          <p:nvPr/>
        </p:nvGrpSpPr>
        <p:grpSpPr bwMode="auto">
          <a:xfrm rot="21051097">
            <a:off x="2566225" y="2319839"/>
            <a:ext cx="3359614" cy="2409274"/>
            <a:chOff x="2528" y="2440"/>
            <a:chExt cx="1664" cy="1096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5" name="Picture 1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71" y="2551"/>
              <a:ext cx="1408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376316" y="3909204"/>
            <a:ext cx="3359614" cy="2409274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54" y="4188858"/>
            <a:ext cx="2844867" cy="1930127"/>
          </a:xfrm>
          <a:prstGeom prst="rect">
            <a:avLst/>
          </a:prstGeom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 rot="310298">
            <a:off x="8117994" y="2372085"/>
            <a:ext cx="3359614" cy="2409274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418">
            <a:off x="8422631" y="2545344"/>
            <a:ext cx="2750338" cy="20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7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1999" cy="1508760"/>
          </a:xfrm>
        </p:spPr>
        <p:txBody>
          <a:bodyPr>
            <a:normAutofit/>
          </a:bodyPr>
          <a:lstStyle/>
          <a:p>
            <a:pPr algn="ctr"/>
            <a:r>
              <a:rPr lang="en-CA" sz="7200" dirty="0" smtClean="0"/>
              <a:t>Where  are  we?</a:t>
            </a:r>
            <a:endParaRPr lang="en-CA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1" y="2506980"/>
            <a:ext cx="3966054" cy="4020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/>
              <a:t>Alberta is in the western part of Canada, just east of the Rocky Mountains.</a:t>
            </a:r>
          </a:p>
          <a:p>
            <a:pPr marL="0" indent="0">
              <a:buNone/>
            </a:pPr>
            <a:endParaRPr lang="en-CA" sz="1000" dirty="0" smtClean="0"/>
          </a:p>
          <a:p>
            <a:pPr marL="0" indent="0">
              <a:buNone/>
            </a:pPr>
            <a:r>
              <a:rPr lang="en-CA" sz="3200" dirty="0" smtClean="0"/>
              <a:t>Lethbridge is in the southern part of Alberta.</a:t>
            </a:r>
            <a:endParaRPr lang="en-CA" sz="3200" dirty="0"/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 rot="-157453">
            <a:off x="5301710" y="1801531"/>
            <a:ext cx="6146984" cy="4277911"/>
            <a:chOff x="802" y="1001"/>
            <a:chExt cx="3684" cy="2881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802" y="1001"/>
              <a:ext cx="3684" cy="288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" y="1257"/>
              <a:ext cx="3316" cy="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21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5400" dirty="0" smtClean="0"/>
              <a:t>Where  will  my  child  live?</a:t>
            </a:r>
            <a:endParaRPr lang="en-CA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5778500" y="2087880"/>
            <a:ext cx="568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70000"/>
              <a:buFont typeface="Wingdings" panose="05000000000000000000" pitchFamily="2" charset="2"/>
              <a:buChar char="§"/>
            </a:pPr>
            <a:r>
              <a:rPr lang="en-CA" sz="3200" dirty="0" smtClean="0"/>
              <a:t>Carefully chosen homestay family – English-speaking family which enjoys teaching others about Canadian culture and enjoys learning about other cultures.</a:t>
            </a:r>
            <a:endParaRPr lang="en-CA" sz="3200" dirty="0"/>
          </a:p>
          <a:p>
            <a:pPr marL="285750" indent="-285750">
              <a:buSzPct val="70000"/>
              <a:buFont typeface="Wingdings" panose="05000000000000000000" pitchFamily="2" charset="2"/>
              <a:buChar char="§"/>
            </a:pPr>
            <a:endParaRPr lang="en-CA" sz="1600" dirty="0"/>
          </a:p>
          <a:p>
            <a:pPr marL="457200" indent="-457200">
              <a:buSzPct val="70000"/>
              <a:buFont typeface="Wingdings" panose="05000000000000000000" pitchFamily="2" charset="2"/>
              <a:buChar char="§"/>
            </a:pPr>
            <a:r>
              <a:rPr lang="en-CA" sz="3200" dirty="0" smtClean="0"/>
              <a:t>Within walking distance or bus ride to school.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CA" dirty="0"/>
          </a:p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1634719" y="5041901"/>
            <a:ext cx="473481" cy="292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dirty="0" smtClean="0"/>
              <a:t>a</a:t>
            </a:r>
            <a:endParaRPr lang="en-CA" dirty="0"/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 rot="21422227">
            <a:off x="1923438" y="2150087"/>
            <a:ext cx="2460625" cy="2074862"/>
            <a:chOff x="162" y="457"/>
            <a:chExt cx="1589" cy="1240"/>
          </a:xfrm>
        </p:grpSpPr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 rot="5400000">
              <a:off x="337" y="282"/>
              <a:ext cx="1240" cy="1589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0" name="Picture 5" descr="5_6019D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568"/>
              <a:ext cx="1392" cy="1016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6"/>
          <p:cNvGrpSpPr>
            <a:grpSpLocks/>
          </p:cNvGrpSpPr>
          <p:nvPr/>
        </p:nvGrpSpPr>
        <p:grpSpPr bwMode="auto">
          <a:xfrm rot="427197">
            <a:off x="2856572" y="4421373"/>
            <a:ext cx="2557463" cy="2052637"/>
            <a:chOff x="124" y="456"/>
            <a:chExt cx="1652" cy="1240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 rot="5400000">
              <a:off x="330" y="250"/>
              <a:ext cx="1240" cy="165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4" name="Picture 5" descr="5_6019D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572"/>
              <a:ext cx="1392" cy="100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1" descr="cana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36" y="3578241"/>
            <a:ext cx="31877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57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5400" dirty="0">
                <a:solidFill>
                  <a:srgbClr val="099BDD"/>
                </a:solidFill>
              </a:rPr>
              <a:t>Where  will  </a:t>
            </a:r>
            <a:r>
              <a:rPr lang="en-CA" sz="5400" dirty="0" smtClean="0">
                <a:solidFill>
                  <a:srgbClr val="099BDD"/>
                </a:solidFill>
              </a:rPr>
              <a:t>my child live</a:t>
            </a:r>
            <a:r>
              <a:rPr lang="en-CA" sz="5400" dirty="0">
                <a:solidFill>
                  <a:srgbClr val="099BDD"/>
                </a:solidFill>
              </a:rPr>
              <a:t>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290897"/>
            <a:ext cx="4864100" cy="4206240"/>
          </a:xfrm>
        </p:spPr>
        <p:txBody>
          <a:bodyPr>
            <a:normAutofit lnSpcReduction="10000"/>
          </a:bodyPr>
          <a:lstStyle/>
          <a:p>
            <a:r>
              <a:rPr lang="en-CA" sz="3600" dirty="0"/>
              <a:t>Single-family </a:t>
            </a:r>
            <a:r>
              <a:rPr lang="en-CA" sz="3600" dirty="0" smtClean="0"/>
              <a:t>house </a:t>
            </a:r>
            <a:r>
              <a:rPr lang="en-CA" sz="3600" dirty="0"/>
              <a:t>with outdoor </a:t>
            </a:r>
            <a:r>
              <a:rPr lang="en-CA" sz="3600" dirty="0" smtClean="0"/>
              <a:t>space.  </a:t>
            </a:r>
          </a:p>
          <a:p>
            <a:r>
              <a:rPr lang="en-CA" sz="3600" dirty="0" smtClean="0"/>
              <a:t>Student will </a:t>
            </a:r>
            <a:r>
              <a:rPr lang="en-CA" sz="3600" dirty="0"/>
              <a:t>have his or her own bedroom and share the </a:t>
            </a:r>
            <a:r>
              <a:rPr lang="en-CA" sz="3600" dirty="0" smtClean="0"/>
              <a:t>house with the family</a:t>
            </a:r>
          </a:p>
          <a:p>
            <a:r>
              <a:rPr lang="en-CA" sz="3600" dirty="0" smtClean="0"/>
              <a:t>Equipped with WIFI for email and Skype</a:t>
            </a:r>
            <a:endParaRPr lang="en-CA" sz="3600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797" y="2290897"/>
            <a:ext cx="5608806" cy="42066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0913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5400" dirty="0" smtClean="0">
                <a:solidFill>
                  <a:srgbClr val="099BDD"/>
                </a:solidFill>
              </a:rPr>
              <a:t>WHAT  SUPPORTS  ARE  THERE  FOR STUDENTS  IN  HOMESTAY?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39" y="2515244"/>
            <a:ext cx="11423531" cy="299336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Canada Homestay Network’s relationship manager also works in our International Services office</a:t>
            </a:r>
          </a:p>
          <a:p>
            <a:r>
              <a:rPr lang="en-US" sz="3600" dirty="0" smtClean="0"/>
              <a:t>24/7 support through CHN </a:t>
            </a:r>
          </a:p>
          <a:p>
            <a:r>
              <a:rPr lang="en-US" sz="3600" dirty="0" smtClean="0"/>
              <a:t>100% matching success rate to date (we’ve never needed to move anyone)</a:t>
            </a:r>
          </a:p>
          <a:p>
            <a:endParaRPr lang="en-CA" sz="3600" dirty="0" smtClean="0"/>
          </a:p>
          <a:p>
            <a:pPr marL="0" indent="0">
              <a:buNone/>
            </a:pPr>
            <a:endParaRPr lang="en-CA" sz="3600" dirty="0" smtClean="0"/>
          </a:p>
          <a:p>
            <a:endParaRPr lang="en-CA" dirty="0"/>
          </a:p>
        </p:txBody>
      </p:sp>
      <p:pic>
        <p:nvPicPr>
          <p:cNvPr id="1026" name="Picture 2" descr="1d459c62-8ce2-477e-a634-58463d6198fe@LETHSD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711" y="5696580"/>
            <a:ext cx="5757545" cy="66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33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2" y="284176"/>
            <a:ext cx="11929403" cy="1508760"/>
          </a:xfrm>
        </p:spPr>
        <p:txBody>
          <a:bodyPr>
            <a:normAutofit/>
          </a:bodyPr>
          <a:lstStyle/>
          <a:p>
            <a:pPr algn="ctr"/>
            <a:r>
              <a:rPr lang="en-CA" sz="4800" dirty="0" smtClean="0"/>
              <a:t>WHERE  DO  OUR  STUDENTS  COME  FROM?</a:t>
            </a:r>
            <a:endParaRPr lang="en-CA" sz="4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7496312"/>
              </p:ext>
            </p:extLst>
          </p:nvPr>
        </p:nvGraphicFramePr>
        <p:xfrm>
          <a:off x="710223" y="2463029"/>
          <a:ext cx="4787900" cy="2944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0223" y="5781235"/>
            <a:ext cx="461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These statistics reflect full time equivalents of various nationalities.</a:t>
            </a:r>
            <a:endParaRPr lang="en-CA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532358" y="2363568"/>
            <a:ext cx="478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We have students from four different continents!</a:t>
            </a: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783" y="3453695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5400" dirty="0" smtClean="0"/>
              <a:t>Affordable   quality   education</a:t>
            </a:r>
            <a:endParaRPr lang="en-CA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7499" y="2675336"/>
            <a:ext cx="4266532" cy="3931920"/>
          </a:xfrm>
        </p:spPr>
        <p:txBody>
          <a:bodyPr>
            <a:noAutofit/>
          </a:bodyPr>
          <a:lstStyle/>
          <a:p>
            <a:r>
              <a:rPr lang="en-CA" sz="3200" dirty="0" smtClean="0"/>
              <a:t>Compare with other Districts:</a:t>
            </a:r>
          </a:p>
          <a:p>
            <a:r>
              <a:rPr lang="en-CA" sz="3200" dirty="0" smtClean="0"/>
              <a:t>Calgary - $22 345</a:t>
            </a:r>
          </a:p>
          <a:p>
            <a:r>
              <a:rPr lang="en-CA" sz="3200" dirty="0" smtClean="0"/>
              <a:t>Vancouver - $24 800</a:t>
            </a:r>
          </a:p>
          <a:p>
            <a:r>
              <a:rPr lang="en-CA" sz="3200" dirty="0" smtClean="0"/>
              <a:t>Toronto - $27 025</a:t>
            </a:r>
            <a:endParaRPr lang="en-CA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65484" y="2313094"/>
            <a:ext cx="6364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For One School Year of Study in Lethbridge:</a:t>
            </a:r>
          </a:p>
          <a:p>
            <a:endParaRPr lang="en-CA" dirty="0"/>
          </a:p>
          <a:p>
            <a:endParaRPr lang="en-CA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681260"/>
              </p:ext>
            </p:extLst>
          </p:nvPr>
        </p:nvGraphicFramePr>
        <p:xfrm>
          <a:off x="431799" y="3069235"/>
          <a:ext cx="5664202" cy="2988664"/>
        </p:xfrm>
        <a:graphic>
          <a:graphicData uri="http://schemas.openxmlformats.org/drawingml/2006/table">
            <a:tbl>
              <a:tblPr/>
              <a:tblGrid>
                <a:gridCol w="724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4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6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41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Application Fee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83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Homestay Placement/Custodian Fees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$950.00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Insurance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8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Tuition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$11 000.00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58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Homestay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$8 000.00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Airport transfers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583"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58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</a:t>
                      </a:r>
                      <a:r>
                        <a:rPr lang="en-CA" sz="18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10</a:t>
                      </a:r>
                      <a:r>
                        <a:rPr lang="en-CA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13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6184" y="708950"/>
            <a:ext cx="9581515" cy="27432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26183" y="4076700"/>
            <a:ext cx="9581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dirty="0" smtClean="0">
                <a:solidFill>
                  <a:schemeClr val="bg1"/>
                </a:solidFill>
              </a:rPr>
              <a:t>Alberta, Canada  </a:t>
            </a:r>
            <a:r>
              <a:rPr lang="en-CA" sz="6000" dirty="0" smtClean="0">
                <a:solidFill>
                  <a:schemeClr val="bg1"/>
                </a:solidFill>
                <a:hlinkClick r:id="rId3"/>
              </a:rPr>
              <a:t>*</a:t>
            </a:r>
            <a:endParaRPr lang="en-C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9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06206"/>
            <a:ext cx="12191999" cy="1739347"/>
          </a:xfrm>
        </p:spPr>
        <p:txBody>
          <a:bodyPr>
            <a:normAutofit/>
          </a:bodyPr>
          <a:lstStyle/>
          <a:p>
            <a:r>
              <a:rPr lang="en-CA" sz="8000" dirty="0" smtClean="0"/>
              <a:t>Study  in  Lethbridge</a:t>
            </a:r>
            <a:endParaRPr lang="en-CA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164693"/>
            <a:ext cx="9144000" cy="1309255"/>
          </a:xfrm>
        </p:spPr>
        <p:txBody>
          <a:bodyPr>
            <a:normAutofit/>
          </a:bodyPr>
          <a:lstStyle/>
          <a:p>
            <a:r>
              <a:rPr lang="en-CA" sz="6000" dirty="0" smtClean="0"/>
              <a:t>Succeed with us!</a:t>
            </a:r>
            <a:endParaRPr lang="en-CA" sz="6000" dirty="0"/>
          </a:p>
        </p:txBody>
      </p:sp>
      <p:pic>
        <p:nvPicPr>
          <p:cNvPr id="4" name="Picture 10" descr="http://www.animationbuddy.com/Animation/Geography_and_History/Canadian_Flags/alberta.gif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597" y="5043364"/>
            <a:ext cx="1994794" cy="1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www.cadvision.com/blanchas/OhCanada/images/CanadaFlag.gif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24" y="5168893"/>
            <a:ext cx="209750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148" y="330217"/>
            <a:ext cx="3801342" cy="108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5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1999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Why  study  in  alberta?</a:t>
            </a:r>
            <a:endParaRPr lang="en-CA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1" y="2472514"/>
            <a:ext cx="6933882" cy="4512485"/>
          </a:xfrm>
        </p:spPr>
        <p:txBody>
          <a:bodyPr>
            <a:normAutofit/>
          </a:bodyPr>
          <a:lstStyle/>
          <a:p>
            <a:r>
              <a:rPr lang="en-CA" sz="2800" dirty="0" smtClean="0"/>
              <a:t>One of the strongest economies in North America</a:t>
            </a:r>
          </a:p>
          <a:p>
            <a:r>
              <a:rPr lang="en-CA" sz="2800" dirty="0" smtClean="0"/>
              <a:t>Highest per capita family income in Canada – high quality of life</a:t>
            </a:r>
          </a:p>
          <a:p>
            <a:r>
              <a:rPr lang="en-CA" sz="2800" dirty="0" smtClean="0"/>
              <a:t>Lowest unemployment rate in Canada</a:t>
            </a:r>
          </a:p>
          <a:p>
            <a:r>
              <a:rPr lang="en-CA" sz="2800" dirty="0"/>
              <a:t>Government invests heavily in education</a:t>
            </a:r>
          </a:p>
          <a:p>
            <a:r>
              <a:rPr lang="en-CA" sz="2800" dirty="0" smtClean="0"/>
              <a:t>No provincial sales tax – less expensive to live in Alberta.  </a:t>
            </a:r>
            <a:endParaRPr lang="en-CA" dirty="0" smtClean="0"/>
          </a:p>
          <a:p>
            <a:endParaRPr lang="en-CA" dirty="0"/>
          </a:p>
        </p:txBody>
      </p:sp>
      <p:pic>
        <p:nvPicPr>
          <p:cNvPr id="4" name="Picture 8" descr="http://www.oilsands.alberta.ca/images/FS-CES-Technology-MaleResearch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5732" y="1910590"/>
            <a:ext cx="2417027" cy="26113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10" descr="http://a5.sphotos.ak.fbcdn.net/hphotos-ak-snc6/36735_136999192979830_136927916320291_370461_3704481_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0738" y="3216259"/>
            <a:ext cx="2846070" cy="213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6" name="Picture 10" descr="http://www.nrc-cnrc.gc.ca/obj/nrc-cnrc/images/photos/200408nano1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9035732" y="4499898"/>
            <a:ext cx="2714625" cy="2076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0240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8000" dirty="0" smtClean="0"/>
              <a:t>Lethbridge,  Alberta</a:t>
            </a:r>
            <a:endParaRPr lang="en-CA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6700" y="2370221"/>
            <a:ext cx="5321299" cy="4233779"/>
          </a:xfrm>
        </p:spPr>
        <p:txBody>
          <a:bodyPr>
            <a:normAutofit/>
          </a:bodyPr>
          <a:lstStyle/>
          <a:p>
            <a:r>
              <a:rPr lang="en-CA" sz="3400" dirty="0" smtClean="0"/>
              <a:t>Southern Alberta – farming, education, research, industry, oil, natural gas</a:t>
            </a:r>
          </a:p>
          <a:p>
            <a:r>
              <a:rPr lang="en-CA" sz="3400" dirty="0" smtClean="0"/>
              <a:t>Weather – Chinooks</a:t>
            </a:r>
          </a:p>
          <a:p>
            <a:r>
              <a:rPr lang="en-CA" sz="3400" dirty="0" smtClean="0"/>
              <a:t>Excellent educational programs for international students – high school, college, university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2235200"/>
            <a:ext cx="5862828" cy="3982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711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dirty="0" smtClean="0"/>
              <a:t>High  quality  of  life</a:t>
            </a:r>
            <a:endParaRPr lang="en-CA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8611" y="2577935"/>
            <a:ext cx="5854701" cy="4206240"/>
          </a:xfrm>
        </p:spPr>
        <p:txBody>
          <a:bodyPr/>
          <a:lstStyle/>
          <a:p>
            <a:r>
              <a:rPr lang="en-CA" sz="3600" dirty="0"/>
              <a:t>Between 90 000 - 100 000 residents:   safe, accessible</a:t>
            </a:r>
          </a:p>
          <a:p>
            <a:r>
              <a:rPr lang="en-CA" sz="3600" dirty="0"/>
              <a:t>Many </a:t>
            </a:r>
            <a:r>
              <a:rPr lang="en-CA" sz="3600" dirty="0" smtClean="0"/>
              <a:t>parks and </a:t>
            </a:r>
            <a:r>
              <a:rPr lang="en-CA" sz="3600" dirty="0"/>
              <a:t>recreation facilities </a:t>
            </a:r>
            <a:endParaRPr lang="en-CA" sz="3600" dirty="0" smtClean="0"/>
          </a:p>
          <a:p>
            <a:r>
              <a:rPr lang="en-CA" sz="3600" dirty="0" smtClean="0"/>
              <a:t>Shopping malls, art galleries, museums, restaurants</a:t>
            </a:r>
            <a:endParaRPr lang="en-CA" sz="3600" dirty="0"/>
          </a:p>
          <a:p>
            <a:endParaRPr lang="en-CA" dirty="0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 rot="366117">
            <a:off x="730846" y="2255167"/>
            <a:ext cx="3552942" cy="2505739"/>
            <a:chOff x="2652" y="2440"/>
            <a:chExt cx="1443" cy="1096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652" y="2440"/>
              <a:ext cx="1443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2" name="Picture 8" descr="campus pyramid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" y="2524"/>
              <a:ext cx="1274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8"/>
          <p:cNvGrpSpPr>
            <a:grpSpLocks/>
          </p:cNvGrpSpPr>
          <p:nvPr/>
        </p:nvGrpSpPr>
        <p:grpSpPr bwMode="auto">
          <a:xfrm rot="-414297">
            <a:off x="2025600" y="4018499"/>
            <a:ext cx="3359614" cy="2409274"/>
            <a:chOff x="2528" y="2440"/>
            <a:chExt cx="1664" cy="1096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9" name="Picture 8" descr="campus pyramid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" y="2524"/>
              <a:ext cx="1504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049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dirty="0"/>
              <a:t>High  quality  of 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400" y="2367280"/>
            <a:ext cx="2679700" cy="4206240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CA" sz="3500" dirty="0" smtClean="0"/>
              <a:t>Close to the Rocky Mountains</a:t>
            </a:r>
          </a:p>
          <a:p>
            <a:pPr>
              <a:spcAft>
                <a:spcPts val="600"/>
              </a:spcAft>
            </a:pPr>
            <a:r>
              <a:rPr lang="en-CA" sz="3500" dirty="0" smtClean="0"/>
              <a:t>Clean air and water</a:t>
            </a:r>
          </a:p>
          <a:p>
            <a:r>
              <a:rPr lang="en-CA" sz="3500" dirty="0" smtClean="0"/>
              <a:t>A climate with four seasons</a:t>
            </a:r>
          </a:p>
          <a:p>
            <a:endParaRPr lang="en-CA" dirty="0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 rot="-323359">
            <a:off x="873125" y="4184650"/>
            <a:ext cx="2898775" cy="2136775"/>
            <a:chOff x="556" y="2812"/>
            <a:chExt cx="1512" cy="1064"/>
          </a:xfrm>
        </p:grpSpPr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6" name="Picture 12" descr="Horizon School Division LIV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" y="2922"/>
              <a:ext cx="1308" cy="832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21"/>
          <p:cNvGrpSpPr>
            <a:grpSpLocks/>
          </p:cNvGrpSpPr>
          <p:nvPr/>
        </p:nvGrpSpPr>
        <p:grpSpPr bwMode="auto">
          <a:xfrm rot="387122">
            <a:off x="1031469" y="2187698"/>
            <a:ext cx="2898775" cy="2136775"/>
            <a:chOff x="556" y="2812"/>
            <a:chExt cx="1512" cy="1064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9" name="Picture 12" descr="Horizon School Division LI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" y="2927"/>
              <a:ext cx="1293" cy="82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18"/>
          <p:cNvGrpSpPr>
            <a:grpSpLocks/>
          </p:cNvGrpSpPr>
          <p:nvPr/>
        </p:nvGrpSpPr>
        <p:grpSpPr bwMode="auto">
          <a:xfrm rot="-972189">
            <a:off x="7993137" y="2327321"/>
            <a:ext cx="2851150" cy="2128838"/>
            <a:chOff x="344" y="2064"/>
            <a:chExt cx="1432" cy="1232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 rot="5400000">
              <a:off x="444" y="1964"/>
              <a:ext cx="1232" cy="143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2" name="Picture 7" descr="12507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" y="2169"/>
              <a:ext cx="1283" cy="1002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21"/>
          <p:cNvGrpSpPr>
            <a:grpSpLocks/>
          </p:cNvGrpSpPr>
          <p:nvPr/>
        </p:nvGrpSpPr>
        <p:grpSpPr bwMode="auto">
          <a:xfrm rot="21434890">
            <a:off x="7752744" y="4291900"/>
            <a:ext cx="2898775" cy="2138362"/>
            <a:chOff x="556" y="2812"/>
            <a:chExt cx="1512" cy="1064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5" name="Picture 12" descr="Horizon School Division LIV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" y="2901"/>
              <a:ext cx="1293" cy="87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51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Lethbridge  School  District </a:t>
            </a:r>
            <a:endParaRPr lang="en-CA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1" y="2261937"/>
            <a:ext cx="5245768" cy="4596063"/>
          </a:xfrm>
        </p:spPr>
        <p:txBody>
          <a:bodyPr>
            <a:normAutofit/>
          </a:bodyPr>
          <a:lstStyle/>
          <a:p>
            <a:r>
              <a:rPr lang="en-CA" sz="4000" dirty="0" smtClean="0"/>
              <a:t>Four high schools </a:t>
            </a:r>
          </a:p>
          <a:p>
            <a:r>
              <a:rPr lang="en-CA" sz="4000" dirty="0" smtClean="0"/>
              <a:t>High speed WIFI</a:t>
            </a:r>
          </a:p>
          <a:p>
            <a:r>
              <a:rPr lang="en-CA" sz="4000" dirty="0" smtClean="0"/>
              <a:t>Excellent academic and co-curricular programs</a:t>
            </a:r>
          </a:p>
          <a:p>
            <a:r>
              <a:rPr lang="en-CA" sz="4000" dirty="0" smtClean="0"/>
              <a:t>Safe, clean </a:t>
            </a:r>
            <a:r>
              <a:rPr lang="en-CA" sz="4000" dirty="0"/>
              <a:t>community</a:t>
            </a:r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2291346"/>
            <a:ext cx="6063916" cy="40426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2517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000" dirty="0" smtClean="0"/>
              <a:t>Focus  on  students</a:t>
            </a:r>
            <a:endParaRPr lang="en-CA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2011680"/>
            <a:ext cx="11150600" cy="2496820"/>
          </a:xfrm>
        </p:spPr>
        <p:txBody>
          <a:bodyPr/>
          <a:lstStyle/>
          <a:p>
            <a:r>
              <a:rPr lang="en-CA" sz="3600" dirty="0" smtClean="0"/>
              <a:t>Government-certified, </a:t>
            </a:r>
            <a:r>
              <a:rPr lang="en-CA" sz="3600" dirty="0"/>
              <a:t>enthusiastic  teachers who challenge their students</a:t>
            </a:r>
          </a:p>
          <a:p>
            <a:r>
              <a:rPr lang="en-CA" sz="3600" dirty="0"/>
              <a:t>Support systems in place – International Services Office, Vice Principal in each school, Advisor</a:t>
            </a:r>
          </a:p>
          <a:p>
            <a:endParaRPr lang="en-CA" dirty="0"/>
          </a:p>
        </p:txBody>
      </p:sp>
      <p:pic>
        <p:nvPicPr>
          <p:cNvPr id="4" name="Picture 20" descr="can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401" y="3918863"/>
            <a:ext cx="3144108" cy="266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100329" y="4647353"/>
            <a:ext cx="2821508" cy="1944927"/>
            <a:chOff x="80" y="456"/>
            <a:chExt cx="1768" cy="1240"/>
          </a:xfrm>
        </p:grpSpPr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 rot="5400000">
              <a:off x="344" y="192"/>
              <a:ext cx="1240" cy="1768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7" name="Picture 5" descr="5_6019D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" y="568"/>
              <a:ext cx="1529" cy="1016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21"/>
          <p:cNvGrpSpPr>
            <a:grpSpLocks/>
          </p:cNvGrpSpPr>
          <p:nvPr/>
        </p:nvGrpSpPr>
        <p:grpSpPr bwMode="auto">
          <a:xfrm rot="380080">
            <a:off x="384977" y="4621400"/>
            <a:ext cx="2706283" cy="1804236"/>
            <a:chOff x="556" y="2812"/>
            <a:chExt cx="1512" cy="1064"/>
          </a:xfrm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0" name="Picture 12" descr="Horizon School Division LIV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" y="2901"/>
              <a:ext cx="1308" cy="87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9"/>
          <p:cNvGrpSpPr>
            <a:grpSpLocks/>
          </p:cNvGrpSpPr>
          <p:nvPr/>
        </p:nvGrpSpPr>
        <p:grpSpPr bwMode="auto">
          <a:xfrm rot="21290355">
            <a:off x="3220052" y="4379602"/>
            <a:ext cx="2775435" cy="2016794"/>
            <a:chOff x="24" y="468"/>
            <a:chExt cx="1496" cy="1056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 rot="5400000">
              <a:off x="244" y="248"/>
              <a:ext cx="1056" cy="14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3" name="Picture 10" descr="Calgary Board of Education LIV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" y="564"/>
              <a:ext cx="1297" cy="86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00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dirty="0" smtClean="0"/>
              <a:t>After  graduation</a:t>
            </a:r>
            <a:endParaRPr lang="en-CA" sz="6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395" y="2409824"/>
            <a:ext cx="4738205" cy="35536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584200" y="2219324"/>
            <a:ext cx="5753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An Alberta high school diploma is accepted in colleges and universities world-wide.</a:t>
            </a:r>
          </a:p>
          <a:p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7787216" y="6133778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Lethbridge College</a:t>
            </a:r>
            <a:endParaRPr lang="en-CA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84200" y="3179123"/>
            <a:ext cx="54218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000" dirty="0"/>
              <a:t>Lethbridge </a:t>
            </a:r>
            <a:r>
              <a:rPr lang="en-CA" sz="2000" dirty="0" smtClean="0"/>
              <a:t>College: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000" dirty="0" smtClean="0"/>
              <a:t>offers many programs for international students:  agriculture, automotives, criminal justice, criminal justice, early childhood education, fashion design, health care aide, interior design, massage therapy, multimedia production…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000" dirty="0" smtClean="0"/>
              <a:t>Offers transfer programs to the university in Nursing and Business Administration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000" dirty="0" smtClean="0"/>
              <a:t>Requires 100 high school credits, including English 30-2 for admission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2351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TC103090430[[fn=Banded]]</Template>
  <TotalTime>1392</TotalTime>
  <Words>832</Words>
  <Application>Microsoft Office PowerPoint</Application>
  <PresentationFormat>Widescreen</PresentationFormat>
  <Paragraphs>124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ＭＳ Ｐゴシック</vt:lpstr>
      <vt:lpstr>Arial</vt:lpstr>
      <vt:lpstr>Calibri</vt:lpstr>
      <vt:lpstr>Corbel</vt:lpstr>
      <vt:lpstr>Wingdings</vt:lpstr>
      <vt:lpstr>Banded</vt:lpstr>
      <vt:lpstr>Study  in  Lethbridge</vt:lpstr>
      <vt:lpstr>Where  are  we?</vt:lpstr>
      <vt:lpstr>Why  study  in  alberta?</vt:lpstr>
      <vt:lpstr>Lethbridge,  Alberta</vt:lpstr>
      <vt:lpstr>High  quality  of  life</vt:lpstr>
      <vt:lpstr>High  quality  of  life</vt:lpstr>
      <vt:lpstr>Lethbridge  School  District </vt:lpstr>
      <vt:lpstr>Focus  on  students</vt:lpstr>
      <vt:lpstr>After  graduation</vt:lpstr>
      <vt:lpstr>After  graduation</vt:lpstr>
      <vt:lpstr>WHERE  ARE  OUR  STUDENTS  NOW?</vt:lpstr>
      <vt:lpstr>Chinook  high  school</vt:lpstr>
      <vt:lpstr>Chinook  high  school</vt:lpstr>
      <vt:lpstr>Lethbridge  Collegiate  institute</vt:lpstr>
      <vt:lpstr>Lethbridge  Collegiate  institute</vt:lpstr>
      <vt:lpstr>Winston  Churchill  high</vt:lpstr>
      <vt:lpstr>Winston  Churchill  high</vt:lpstr>
      <vt:lpstr>Immanuel  Christian  high</vt:lpstr>
      <vt:lpstr>Immanuel  Christian  high</vt:lpstr>
      <vt:lpstr>Where  will  my  child  live?</vt:lpstr>
      <vt:lpstr>Where  will  my child live?</vt:lpstr>
      <vt:lpstr>WHAT  SUPPORTS  ARE  THERE  FOR STUDENTS  IN  HOMESTAY?</vt:lpstr>
      <vt:lpstr>WHERE  DO  OUR  STUDENTS  COME  FROM?</vt:lpstr>
      <vt:lpstr>Affordable   quality   education</vt:lpstr>
      <vt:lpstr>PowerPoint Presentation</vt:lpstr>
      <vt:lpstr>Study  in  Lethbridge</vt:lpstr>
      <vt:lpstr>PowerPoint Presentation</vt:lpstr>
    </vt:vector>
  </TitlesOfParts>
  <Company>Lethbridge School District $51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 in  Lethbridge</dc:title>
  <dc:creator>Teresa Loewen</dc:creator>
  <cp:lastModifiedBy>Teresa Loewen</cp:lastModifiedBy>
  <cp:revision>97</cp:revision>
  <dcterms:created xsi:type="dcterms:W3CDTF">2014-03-11T23:06:13Z</dcterms:created>
  <dcterms:modified xsi:type="dcterms:W3CDTF">2016-09-21T17:28:26Z</dcterms:modified>
</cp:coreProperties>
</file>