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1"/>
  </p:sldMasterIdLst>
  <p:sldIdLst>
    <p:sldId id="256" r:id="rId2"/>
    <p:sldId id="261" r:id="rId3"/>
    <p:sldId id="257" r:id="rId4"/>
    <p:sldId id="258" r:id="rId5"/>
    <p:sldId id="259" r:id="rId6"/>
    <p:sldId id="262" r:id="rId7"/>
    <p:sldId id="260" r:id="rId8"/>
    <p:sldId id="263" r:id="rId9"/>
    <p:sldId id="264" r:id="rId10"/>
    <p:sldId id="265" r:id="rId11"/>
    <p:sldId id="266" r:id="rId12"/>
    <p:sldId id="267" r:id="rId13"/>
    <p:sldId id="270"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739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130295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98280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BF54567-0DE4-3F47-BF90-CB84690072F9}" type="datetimeFigureOut">
              <a:rPr lang="en-US" smtClean="0"/>
              <a:pPr/>
              <a:t>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6285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6291227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138831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0303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024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1750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3732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1541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11/6/2016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2823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0719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11/6/2016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6552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901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669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9B482E8-6E0E-1B4F-B1FD-C69DB9E858D9}" type="datetimeFigureOut">
              <a:rPr lang="en-US" smtClean="0"/>
              <a:pPr/>
              <a:t>11/6/2016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6776242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2514600"/>
            <a:ext cx="9602787" cy="2262781"/>
          </a:xfrm>
        </p:spPr>
        <p:txBody>
          <a:bodyPr>
            <a:normAutofit fontScale="90000"/>
          </a:bodyPr>
          <a:lstStyle/>
          <a:p>
            <a:r>
              <a:rPr lang="en-US" dirty="0"/>
              <a:t>Mental Health and </a:t>
            </a:r>
            <a:br>
              <a:rPr lang="en-US" dirty="0"/>
            </a:br>
            <a:r>
              <a:rPr lang="en-US" dirty="0"/>
              <a:t>Support Services for Students in Lethbridge School District #51</a:t>
            </a:r>
            <a:endParaRPr lang="en-CA" dirty="0"/>
          </a:p>
        </p:txBody>
      </p:sp>
      <p:sp>
        <p:nvSpPr>
          <p:cNvPr id="3" name="Subtitle 2"/>
          <p:cNvSpPr>
            <a:spLocks noGrp="1"/>
          </p:cNvSpPr>
          <p:nvPr>
            <p:ph type="subTitle" idx="1"/>
          </p:nvPr>
        </p:nvSpPr>
        <p:spPr/>
        <p:txBody>
          <a:bodyPr>
            <a:normAutofit/>
          </a:bodyPr>
          <a:lstStyle/>
          <a:p>
            <a:r>
              <a:rPr lang="en-US" sz="2500" dirty="0"/>
              <a:t>District School Council Presentation – Cayley King </a:t>
            </a:r>
          </a:p>
          <a:p>
            <a:r>
              <a:rPr lang="en-US" sz="2500" dirty="0"/>
              <a:t>Monday, November 7, 2016</a:t>
            </a:r>
            <a:endParaRPr lang="en-CA" sz="2500" dirty="0"/>
          </a:p>
        </p:txBody>
      </p:sp>
    </p:spTree>
    <p:extLst>
      <p:ext uri="{BB962C8B-B14F-4D97-AF65-F5344CB8AC3E}">
        <p14:creationId xmlns:p14="http://schemas.microsoft.com/office/powerpoint/2010/main" val="2406575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8000" dirty="0"/>
              <a:t>FNMI Liaisons</a:t>
            </a:r>
            <a:endParaRPr lang="en-US" sz="8000" dirty="0"/>
          </a:p>
        </p:txBody>
      </p:sp>
      <p:sp>
        <p:nvSpPr>
          <p:cNvPr id="3" name="Text Placeholder 2"/>
          <p:cNvSpPr>
            <a:spLocks noGrp="1"/>
          </p:cNvSpPr>
          <p:nvPr>
            <p:ph type="body" idx="1"/>
          </p:nvPr>
        </p:nvSpPr>
        <p:spPr>
          <a:xfrm>
            <a:off x="2589212" y="3530129"/>
            <a:ext cx="8915399" cy="1637294"/>
          </a:xfrm>
        </p:spPr>
        <p:txBody>
          <a:bodyPr>
            <a:normAutofit fontScale="70000" lnSpcReduction="20000"/>
          </a:bodyPr>
          <a:lstStyle/>
          <a:p>
            <a:r>
              <a:rPr lang="en-CA" sz="3000" dirty="0"/>
              <a:t>Our FNMI Liaison are crucial members of our Wellness Teams.  They work to provide universal, targeted and individual supports to students, families and staff, in a culturally competent and sensitive manner.  They often run groups, provide culture-specific programming, and connect students and family members to the schools and to supportive services in our community.</a:t>
            </a:r>
            <a:endParaRPr lang="en-US" sz="3000" dirty="0"/>
          </a:p>
        </p:txBody>
      </p:sp>
    </p:spTree>
    <p:extLst>
      <p:ext uri="{BB962C8B-B14F-4D97-AF65-F5344CB8AC3E}">
        <p14:creationId xmlns:p14="http://schemas.microsoft.com/office/powerpoint/2010/main" val="4201008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1" y="750945"/>
            <a:ext cx="8915399" cy="1468800"/>
          </a:xfrm>
        </p:spPr>
        <p:txBody>
          <a:bodyPr>
            <a:noAutofit/>
          </a:bodyPr>
          <a:lstStyle/>
          <a:p>
            <a:r>
              <a:rPr lang="en-CA" sz="6000" dirty="0"/>
              <a:t>Mental Health Infusion Through Curriculum</a:t>
            </a:r>
            <a:endParaRPr lang="en-US" sz="6000" dirty="0"/>
          </a:p>
        </p:txBody>
      </p:sp>
      <p:sp>
        <p:nvSpPr>
          <p:cNvPr id="3" name="Text Placeholder 2"/>
          <p:cNvSpPr>
            <a:spLocks noGrp="1"/>
          </p:cNvSpPr>
          <p:nvPr>
            <p:ph type="body" idx="1"/>
          </p:nvPr>
        </p:nvSpPr>
        <p:spPr>
          <a:xfrm>
            <a:off x="2589210" y="2583830"/>
            <a:ext cx="8915399" cy="4072151"/>
          </a:xfrm>
        </p:spPr>
        <p:txBody>
          <a:bodyPr>
            <a:noAutofit/>
          </a:bodyPr>
          <a:lstStyle/>
          <a:p>
            <a:pPr marL="457200" indent="-457200">
              <a:buFont typeface="Arial" panose="020B0604020202020204" pitchFamily="34" charset="0"/>
              <a:buChar char="•"/>
            </a:pPr>
            <a:r>
              <a:rPr lang="en-CA" dirty="0">
                <a:solidFill>
                  <a:schemeClr val="tx1"/>
                </a:solidFill>
              </a:rPr>
              <a:t>The Health Program of Studies K- 10 (CALM 20) is divided into three curricular areas:  Wellness Choices, Relationship Choices, Life Learning Choices.  Within each strand, there is a focus on mental health and wellness.  Some of the specific resources/units that we offer at all schools include:</a:t>
            </a:r>
          </a:p>
          <a:p>
            <a:pPr marL="914400" lvl="1" indent="-457200">
              <a:buFont typeface="Arial" panose="020B0604020202020204" pitchFamily="34" charset="0"/>
              <a:buChar char="•"/>
            </a:pPr>
            <a:r>
              <a:rPr lang="en-CA" dirty="0">
                <a:solidFill>
                  <a:schemeClr val="tx1"/>
                </a:solidFill>
              </a:rPr>
              <a:t>Well Aware – grades 4 – 8 </a:t>
            </a:r>
          </a:p>
          <a:p>
            <a:pPr marL="1371600" lvl="2" indent="-457200">
              <a:buFont typeface="Arial" panose="020B0604020202020204" pitchFamily="34" charset="0"/>
              <a:buChar char="•"/>
            </a:pPr>
            <a:r>
              <a:rPr lang="en-CA" sz="1800" dirty="0">
                <a:solidFill>
                  <a:schemeClr val="tx1"/>
                </a:solidFill>
              </a:rPr>
              <a:t>Mental Illness awareness and stigma reduction</a:t>
            </a:r>
          </a:p>
          <a:p>
            <a:pPr marL="914400" lvl="1" indent="-457200">
              <a:buFont typeface="Arial" panose="020B0604020202020204" pitchFamily="34" charset="0"/>
              <a:buChar char="•"/>
            </a:pPr>
            <a:r>
              <a:rPr lang="en-CA" dirty="0">
                <a:solidFill>
                  <a:schemeClr val="tx1"/>
                </a:solidFill>
              </a:rPr>
              <a:t>Kids in the Know – grade K – 10 </a:t>
            </a:r>
          </a:p>
          <a:p>
            <a:pPr marL="1371600" lvl="2" indent="-457200">
              <a:buFont typeface="Arial" panose="020B0604020202020204" pitchFamily="34" charset="0"/>
              <a:buChar char="•"/>
            </a:pPr>
            <a:r>
              <a:rPr lang="en-CA" sz="1800" dirty="0">
                <a:solidFill>
                  <a:schemeClr val="tx1"/>
                </a:solidFill>
              </a:rPr>
              <a:t>Personal Safety</a:t>
            </a:r>
          </a:p>
          <a:p>
            <a:pPr marL="914400" lvl="1" indent="-457200">
              <a:buFont typeface="Arial" panose="020B0604020202020204" pitchFamily="34" charset="0"/>
              <a:buChar char="•"/>
            </a:pPr>
            <a:r>
              <a:rPr lang="en-CA" dirty="0">
                <a:solidFill>
                  <a:schemeClr val="tx1"/>
                </a:solidFill>
              </a:rPr>
              <a:t>The 4</a:t>
            </a:r>
            <a:r>
              <a:rPr lang="en-CA" baseline="30000" dirty="0">
                <a:solidFill>
                  <a:schemeClr val="tx1"/>
                </a:solidFill>
              </a:rPr>
              <a:t>th</a:t>
            </a:r>
            <a:r>
              <a:rPr lang="en-CA" dirty="0">
                <a:solidFill>
                  <a:schemeClr val="tx1"/>
                </a:solidFill>
              </a:rPr>
              <a:t> R – grade 9 </a:t>
            </a:r>
          </a:p>
          <a:p>
            <a:pPr marL="1371600" lvl="2" indent="-457200">
              <a:buFont typeface="Arial" panose="020B0604020202020204" pitchFamily="34" charset="0"/>
              <a:buChar char="•"/>
            </a:pPr>
            <a:r>
              <a:rPr lang="en-CA" dirty="0">
                <a:solidFill>
                  <a:schemeClr val="tx1"/>
                </a:solidFill>
              </a:rPr>
              <a:t>Healthy Relationships</a:t>
            </a:r>
            <a:endParaRPr lang="en-US" dirty="0">
              <a:solidFill>
                <a:schemeClr val="tx1"/>
              </a:solidFill>
            </a:endParaRPr>
          </a:p>
        </p:txBody>
      </p:sp>
    </p:spTree>
    <p:extLst>
      <p:ext uri="{BB962C8B-B14F-4D97-AF65-F5344CB8AC3E}">
        <p14:creationId xmlns:p14="http://schemas.microsoft.com/office/powerpoint/2010/main" val="143053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0" y="485131"/>
            <a:ext cx="8915399" cy="1468800"/>
          </a:xfrm>
        </p:spPr>
        <p:txBody>
          <a:bodyPr>
            <a:noAutofit/>
          </a:bodyPr>
          <a:lstStyle/>
          <a:p>
            <a:r>
              <a:rPr lang="en-CA" sz="5000" dirty="0"/>
              <a:t>Partnerships for Mental Health Supports</a:t>
            </a:r>
            <a:endParaRPr lang="en-US" sz="5000" dirty="0"/>
          </a:p>
        </p:txBody>
      </p:sp>
      <p:sp>
        <p:nvSpPr>
          <p:cNvPr id="3" name="Text Placeholder 2"/>
          <p:cNvSpPr>
            <a:spLocks noGrp="1"/>
          </p:cNvSpPr>
          <p:nvPr>
            <p:ph type="body" idx="1"/>
          </p:nvPr>
        </p:nvSpPr>
        <p:spPr>
          <a:xfrm>
            <a:off x="2589211" y="1953931"/>
            <a:ext cx="8915399" cy="4808376"/>
          </a:xfrm>
        </p:spPr>
        <p:txBody>
          <a:bodyPr>
            <a:noAutofit/>
          </a:bodyPr>
          <a:lstStyle/>
          <a:p>
            <a:pPr marL="285750" indent="-285750">
              <a:buFont typeface="Arial" panose="020B0604020202020204" pitchFamily="34" charset="0"/>
              <a:buChar char="•"/>
            </a:pPr>
            <a:r>
              <a:rPr lang="en-CA" sz="1500" dirty="0">
                <a:solidFill>
                  <a:schemeClr val="tx1"/>
                </a:solidFill>
              </a:rPr>
              <a:t>Community Helpers – LFS</a:t>
            </a:r>
          </a:p>
          <a:p>
            <a:pPr marL="914400" lvl="1" indent="-457200">
              <a:buFont typeface="Arial" panose="020B0604020202020204" pitchFamily="34" charset="0"/>
              <a:buChar char="•"/>
            </a:pPr>
            <a:r>
              <a:rPr lang="en-CA" sz="1300" dirty="0">
                <a:solidFill>
                  <a:schemeClr val="tx1"/>
                </a:solidFill>
              </a:rPr>
              <a:t>Focus is on identifying the students and staff that kids naturally “speak to” and providing them with the supports that they need to access help when they are saddled with the heavy stuff</a:t>
            </a:r>
          </a:p>
          <a:p>
            <a:pPr marL="285750" indent="-285750">
              <a:buFont typeface="Arial" panose="020B0604020202020204" pitchFamily="34" charset="0"/>
              <a:buChar char="•"/>
            </a:pPr>
            <a:r>
              <a:rPr lang="en-CA" sz="1500" dirty="0">
                <a:solidFill>
                  <a:schemeClr val="tx1"/>
                </a:solidFill>
              </a:rPr>
              <a:t>Big Brothers/Big Sisters</a:t>
            </a:r>
          </a:p>
          <a:p>
            <a:pPr marL="914400" lvl="1" indent="-457200">
              <a:buFont typeface="Arial" panose="020B0604020202020204" pitchFamily="34" charset="0"/>
              <a:buChar char="•"/>
            </a:pPr>
            <a:r>
              <a:rPr lang="en-CA" sz="1300" dirty="0">
                <a:solidFill>
                  <a:schemeClr val="tx1"/>
                </a:solidFill>
              </a:rPr>
              <a:t>Go Girls, Game On, Teen Mentorship Program, In School Mentors, Out of School Mentors</a:t>
            </a:r>
          </a:p>
          <a:p>
            <a:pPr marL="285750" indent="-285750">
              <a:buFont typeface="Arial" panose="020B0604020202020204" pitchFamily="34" charset="0"/>
              <a:buChar char="•"/>
            </a:pPr>
            <a:r>
              <a:rPr lang="en-CA" sz="1500" dirty="0">
                <a:solidFill>
                  <a:schemeClr val="tx1"/>
                </a:solidFill>
              </a:rPr>
              <a:t>RSCD Mental Health Therapists</a:t>
            </a:r>
          </a:p>
          <a:p>
            <a:pPr marL="742950" lvl="1" indent="-285750">
              <a:buFont typeface="Arial" panose="020B0604020202020204" pitchFamily="34" charset="0"/>
              <a:buChar char="•"/>
            </a:pPr>
            <a:r>
              <a:rPr lang="en-CA" sz="1300" dirty="0">
                <a:solidFill>
                  <a:schemeClr val="tx1"/>
                </a:solidFill>
              </a:rPr>
              <a:t>Rena </a:t>
            </a:r>
            <a:r>
              <a:rPr lang="en-CA" sz="1300" dirty="0" err="1">
                <a:solidFill>
                  <a:schemeClr val="tx1"/>
                </a:solidFill>
              </a:rPr>
              <a:t>Ondrik</a:t>
            </a:r>
            <a:r>
              <a:rPr lang="en-CA" sz="1300" dirty="0">
                <a:solidFill>
                  <a:schemeClr val="tx1"/>
                </a:solidFill>
              </a:rPr>
              <a:t> – elementary focus AMH Therapist, funded through RCSD – temporary </a:t>
            </a:r>
          </a:p>
          <a:p>
            <a:pPr marL="1200150" lvl="2" indent="-285750">
              <a:buFont typeface="Arial" panose="020B0604020202020204" pitchFamily="34" charset="0"/>
              <a:buChar char="•"/>
            </a:pPr>
            <a:r>
              <a:rPr lang="en-CA" sz="1100" dirty="0">
                <a:solidFill>
                  <a:schemeClr val="tx1"/>
                </a:solidFill>
              </a:rPr>
              <a:t>Focus is on providing supports to the Wellness Teams at the Elementary levels – helps to support group work, universal and targeted supports.  Capacity building.</a:t>
            </a:r>
          </a:p>
          <a:p>
            <a:pPr marL="742950" lvl="1" indent="-285750">
              <a:buFont typeface="Arial" panose="020B0604020202020204" pitchFamily="34" charset="0"/>
              <a:buChar char="•"/>
            </a:pPr>
            <a:r>
              <a:rPr lang="en-CA" sz="1300" dirty="0">
                <a:solidFill>
                  <a:schemeClr val="tx1"/>
                </a:solidFill>
              </a:rPr>
              <a:t>Alison Lux – middle and high school focus AMH Therapist, funded through RCSD – ongoing </a:t>
            </a:r>
          </a:p>
          <a:p>
            <a:pPr marL="1200150" lvl="2" indent="-285750">
              <a:buFont typeface="Arial" panose="020B0604020202020204" pitchFamily="34" charset="0"/>
              <a:buChar char="•"/>
            </a:pPr>
            <a:r>
              <a:rPr lang="en-CA" sz="1100" dirty="0">
                <a:solidFill>
                  <a:schemeClr val="tx1"/>
                </a:solidFill>
              </a:rPr>
              <a:t>Focus is on providing supports to the Wellness Teams at the middle and high school levels through individual and group case consults, student intake, provision or professional learning, and general program supports</a:t>
            </a:r>
          </a:p>
          <a:p>
            <a:pPr marL="285750" indent="-285750">
              <a:buFont typeface="Arial" panose="020B0604020202020204" pitchFamily="34" charset="0"/>
              <a:buChar char="•"/>
            </a:pPr>
            <a:r>
              <a:rPr lang="en-CA" sz="1500" dirty="0">
                <a:solidFill>
                  <a:schemeClr val="tx1"/>
                </a:solidFill>
              </a:rPr>
              <a:t>Human Services/CFS Consult</a:t>
            </a:r>
          </a:p>
          <a:p>
            <a:pPr marL="742950" lvl="1" indent="-285750">
              <a:buFont typeface="Arial" panose="020B0604020202020204" pitchFamily="34" charset="0"/>
              <a:buChar char="•"/>
            </a:pPr>
            <a:r>
              <a:rPr lang="en-CA" sz="1300" dirty="0">
                <a:solidFill>
                  <a:schemeClr val="tx1"/>
                </a:solidFill>
              </a:rPr>
              <a:t>Deborah Haines – provides case consult supports and direct services in the area of intake for the public school district</a:t>
            </a:r>
            <a:endParaRPr lang="en-US" sz="1300" dirty="0">
              <a:solidFill>
                <a:schemeClr val="tx1"/>
              </a:solidFill>
            </a:endParaRPr>
          </a:p>
        </p:txBody>
      </p:sp>
    </p:spTree>
    <p:extLst>
      <p:ext uri="{BB962C8B-B14F-4D97-AF65-F5344CB8AC3E}">
        <p14:creationId xmlns:p14="http://schemas.microsoft.com/office/powerpoint/2010/main" val="3624712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7650" y="667272"/>
            <a:ext cx="8915399" cy="1468800"/>
          </a:xfrm>
        </p:spPr>
        <p:txBody>
          <a:bodyPr/>
          <a:lstStyle/>
          <a:p>
            <a:r>
              <a:rPr lang="en-US" dirty="0"/>
              <a:t>Referrals in our community…		</a:t>
            </a:r>
            <a:endParaRPr lang="en-CA" dirty="0"/>
          </a:p>
        </p:txBody>
      </p:sp>
      <p:sp>
        <p:nvSpPr>
          <p:cNvPr id="3" name="Text Placeholder 2"/>
          <p:cNvSpPr>
            <a:spLocks noGrp="1"/>
          </p:cNvSpPr>
          <p:nvPr>
            <p:ph type="body" idx="1"/>
          </p:nvPr>
        </p:nvSpPr>
        <p:spPr>
          <a:xfrm>
            <a:off x="2573309" y="2568020"/>
            <a:ext cx="8915399" cy="3164869"/>
          </a:xfrm>
        </p:spPr>
        <p:txBody>
          <a:bodyPr>
            <a:noAutofit/>
          </a:bodyPr>
          <a:lstStyle/>
          <a:p>
            <a:pPr marL="342900" indent="-342900">
              <a:buFont typeface="Arial" panose="020B0604020202020204" pitchFamily="34" charset="0"/>
              <a:buChar char="•"/>
            </a:pPr>
            <a:r>
              <a:rPr lang="en-US" dirty="0"/>
              <a:t>Alberta Health Services Addictions and Mental Health – Youth Counselling</a:t>
            </a:r>
          </a:p>
          <a:p>
            <a:pPr marL="342900" indent="-342900">
              <a:buFont typeface="Arial" panose="020B0604020202020204" pitchFamily="34" charset="0"/>
              <a:buChar char="•"/>
            </a:pPr>
            <a:r>
              <a:rPr lang="en-US" dirty="0"/>
              <a:t>Lethbridge Family Services</a:t>
            </a:r>
          </a:p>
          <a:p>
            <a:pPr marL="342900" indent="-342900">
              <a:buFont typeface="Arial" panose="020B0604020202020204" pitchFamily="34" charset="0"/>
              <a:buChar char="•"/>
            </a:pPr>
            <a:r>
              <a:rPr lang="en-US" dirty="0"/>
              <a:t>The Family Centre</a:t>
            </a:r>
          </a:p>
          <a:p>
            <a:pPr marL="342900" indent="-342900">
              <a:buFont typeface="Arial" panose="020B0604020202020204" pitchFamily="34" charset="0"/>
              <a:buChar char="•"/>
            </a:pPr>
            <a:r>
              <a:rPr lang="en-US" dirty="0"/>
              <a:t>Private Practice</a:t>
            </a:r>
            <a:endParaRPr lang="en-CA" dirty="0"/>
          </a:p>
        </p:txBody>
      </p:sp>
    </p:spTree>
    <p:extLst>
      <p:ext uri="{BB962C8B-B14F-4D97-AF65-F5344CB8AC3E}">
        <p14:creationId xmlns:p14="http://schemas.microsoft.com/office/powerpoint/2010/main" val="22563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1" y="679097"/>
            <a:ext cx="8915399" cy="1468800"/>
          </a:xfrm>
        </p:spPr>
        <p:txBody>
          <a:bodyPr>
            <a:noAutofit/>
          </a:bodyPr>
          <a:lstStyle/>
          <a:p>
            <a:r>
              <a:rPr lang="en-CA" sz="6000" dirty="0"/>
              <a:t>New and Emerging Supports</a:t>
            </a:r>
            <a:endParaRPr lang="en-US" sz="6000" dirty="0"/>
          </a:p>
        </p:txBody>
      </p:sp>
      <p:sp>
        <p:nvSpPr>
          <p:cNvPr id="3" name="Text Placeholder 2"/>
          <p:cNvSpPr>
            <a:spLocks noGrp="1"/>
          </p:cNvSpPr>
          <p:nvPr>
            <p:ph type="body" idx="1"/>
          </p:nvPr>
        </p:nvSpPr>
        <p:spPr>
          <a:xfrm>
            <a:off x="2589211" y="2381813"/>
            <a:ext cx="8915399" cy="860400"/>
          </a:xfrm>
        </p:spPr>
        <p:txBody>
          <a:bodyPr>
            <a:noAutofit/>
          </a:bodyPr>
          <a:lstStyle/>
          <a:p>
            <a:pPr marL="457200" indent="-457200">
              <a:buFont typeface="Arial" panose="020B0604020202020204" pitchFamily="34" charset="0"/>
              <a:buChar char="•"/>
            </a:pPr>
            <a:r>
              <a:rPr lang="en-CA" sz="3000" dirty="0"/>
              <a:t>Speaker Series  - Discussion Panel Evening for Parents</a:t>
            </a:r>
          </a:p>
          <a:p>
            <a:pPr marL="914400" lvl="1" indent="-457200">
              <a:buFont typeface="Arial" panose="020B0604020202020204" pitchFamily="34" charset="0"/>
              <a:buChar char="•"/>
            </a:pPr>
            <a:r>
              <a:rPr lang="en-CA" sz="2800" dirty="0"/>
              <a:t>First event is on November 23</a:t>
            </a:r>
            <a:r>
              <a:rPr lang="en-CA" sz="2800" baseline="30000" dirty="0"/>
              <a:t>rd</a:t>
            </a:r>
            <a:r>
              <a:rPr lang="en-CA" sz="2800" dirty="0"/>
              <a:t> at 7:00pm at Chinook High School</a:t>
            </a:r>
          </a:p>
          <a:p>
            <a:pPr marL="914400" lvl="1" indent="-457200">
              <a:buFont typeface="Arial" panose="020B0604020202020204" pitchFamily="34" charset="0"/>
              <a:buChar char="•"/>
            </a:pPr>
            <a:r>
              <a:rPr lang="en-CA" sz="2800" dirty="0"/>
              <a:t>Open to all parents of teens, but must rsvp</a:t>
            </a:r>
            <a:endParaRPr lang="en-US" sz="2800" dirty="0"/>
          </a:p>
          <a:p>
            <a:pPr marL="457200" indent="-457200">
              <a:buFont typeface="Arial" panose="020B0604020202020204" pitchFamily="34" charset="0"/>
              <a:buChar char="•"/>
            </a:pPr>
            <a:r>
              <a:rPr lang="en-CA" sz="3000" dirty="0"/>
              <a:t>Input on topics?</a:t>
            </a:r>
            <a:endParaRPr lang="en-US" sz="3000" dirty="0"/>
          </a:p>
        </p:txBody>
      </p:sp>
    </p:spTree>
    <p:extLst>
      <p:ext uri="{BB962C8B-B14F-4D97-AF65-F5344CB8AC3E}">
        <p14:creationId xmlns:p14="http://schemas.microsoft.com/office/powerpoint/2010/main" val="3740772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3" y="652130"/>
            <a:ext cx="8915400" cy="2724845"/>
          </a:xfrm>
        </p:spPr>
        <p:txBody>
          <a:bodyPr>
            <a:normAutofit/>
          </a:bodyPr>
          <a:lstStyle/>
          <a:p>
            <a:r>
              <a:rPr lang="en-CA" sz="8000" dirty="0"/>
              <a:t>Questions?</a:t>
            </a:r>
            <a:endParaRPr lang="en-US" sz="8000" dirty="0"/>
          </a:p>
        </p:txBody>
      </p:sp>
      <p:sp>
        <p:nvSpPr>
          <p:cNvPr id="3" name="Text Placeholder 2"/>
          <p:cNvSpPr>
            <a:spLocks noGrp="1"/>
          </p:cNvSpPr>
          <p:nvPr>
            <p:ph type="body" sz="half" idx="2"/>
          </p:nvPr>
        </p:nvSpPr>
        <p:spPr>
          <a:xfrm>
            <a:off x="2791232" y="3618613"/>
            <a:ext cx="8915400" cy="2495107"/>
          </a:xfrm>
        </p:spPr>
        <p:txBody>
          <a:bodyPr>
            <a:noAutofit/>
          </a:bodyPr>
          <a:lstStyle/>
          <a:p>
            <a:pPr marL="457200" indent="-457200">
              <a:buFont typeface="Arial" panose="020B0604020202020204" pitchFamily="34" charset="0"/>
              <a:buChar char="•"/>
            </a:pPr>
            <a:r>
              <a:rPr lang="en-CA" sz="3000" dirty="0"/>
              <a:t>Ideas? </a:t>
            </a:r>
          </a:p>
          <a:p>
            <a:pPr marL="457200" indent="-457200">
              <a:buFont typeface="Arial" panose="020B0604020202020204" pitchFamily="34" charset="0"/>
              <a:buChar char="•"/>
            </a:pPr>
            <a:r>
              <a:rPr lang="en-CA" sz="3000" dirty="0"/>
              <a:t>Suggestions?</a:t>
            </a:r>
          </a:p>
          <a:p>
            <a:pPr marL="457200" indent="-457200">
              <a:buFont typeface="Arial" panose="020B0604020202020204" pitchFamily="34" charset="0"/>
              <a:buChar char="•"/>
            </a:pPr>
            <a:r>
              <a:rPr lang="en-CA" sz="3000" dirty="0"/>
              <a:t>Concerns?</a:t>
            </a:r>
          </a:p>
          <a:p>
            <a:pPr marL="457200" indent="-457200">
              <a:buFont typeface="Arial" panose="020B0604020202020204" pitchFamily="34" charset="0"/>
              <a:buChar char="•"/>
            </a:pPr>
            <a:r>
              <a:rPr lang="en-CA" sz="3000" dirty="0"/>
              <a:t>Celebrations?</a:t>
            </a:r>
            <a:endParaRPr lang="en-US" sz="3000" dirty="0"/>
          </a:p>
        </p:txBody>
      </p:sp>
    </p:spTree>
    <p:extLst>
      <p:ext uri="{BB962C8B-B14F-4D97-AF65-F5344CB8AC3E}">
        <p14:creationId xmlns:p14="http://schemas.microsoft.com/office/powerpoint/2010/main" val="1100821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4151" y="1328590"/>
            <a:ext cx="3505199" cy="976312"/>
          </a:xfrm>
        </p:spPr>
        <p:txBody>
          <a:bodyPr>
            <a:noAutofit/>
          </a:bodyPr>
          <a:lstStyle/>
          <a:p>
            <a:r>
              <a:rPr lang="en-CA" sz="4000" dirty="0"/>
              <a:t>Continuum of Supports:</a:t>
            </a:r>
            <a:endParaRPr lang="en-US" sz="4000" dirty="0"/>
          </a:p>
        </p:txBody>
      </p:sp>
      <p:sp>
        <p:nvSpPr>
          <p:cNvPr id="4" name="Text Placeholder 3"/>
          <p:cNvSpPr>
            <a:spLocks noGrp="1"/>
          </p:cNvSpPr>
          <p:nvPr>
            <p:ph type="body" sz="half" idx="2"/>
          </p:nvPr>
        </p:nvSpPr>
        <p:spPr>
          <a:xfrm>
            <a:off x="2504152" y="2595564"/>
            <a:ext cx="3505199" cy="4262436"/>
          </a:xfrm>
        </p:spPr>
        <p:txBody>
          <a:bodyPr>
            <a:normAutofit/>
          </a:bodyPr>
          <a:lstStyle/>
          <a:p>
            <a:r>
              <a:rPr lang="en-CA" sz="2000" dirty="0"/>
              <a:t>At each of the division levels, we offer a continuum of supports that are modelled on a pyramid of intervention:</a:t>
            </a:r>
            <a:endParaRPr lang="en-US" sz="2000" dirty="0"/>
          </a:p>
        </p:txBody>
      </p:sp>
      <p:pic>
        <p:nvPicPr>
          <p:cNvPr id="10" name="Content Placeholder 9"/>
          <p:cNvPicPr>
            <a:picLocks noGrp="1" noChangeAspect="1"/>
          </p:cNvPicPr>
          <p:nvPr>
            <p:ph idx="1"/>
          </p:nvPr>
        </p:nvPicPr>
        <p:blipFill>
          <a:blip r:embed="rId2"/>
          <a:stretch>
            <a:fillRect/>
          </a:stretch>
        </p:blipFill>
        <p:spPr>
          <a:xfrm>
            <a:off x="6354502" y="0"/>
            <a:ext cx="5752618" cy="6888736"/>
          </a:xfrm>
          <a:prstGeom prst="rect">
            <a:avLst/>
          </a:prstGeom>
        </p:spPr>
      </p:pic>
    </p:spTree>
    <p:extLst>
      <p:ext uri="{BB962C8B-B14F-4D97-AF65-F5344CB8AC3E}">
        <p14:creationId xmlns:p14="http://schemas.microsoft.com/office/powerpoint/2010/main" val="331993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a:t>Elementary</a:t>
            </a:r>
            <a:endParaRPr lang="en-CA" sz="8000" dirty="0"/>
          </a:p>
        </p:txBody>
      </p:sp>
      <p:sp>
        <p:nvSpPr>
          <p:cNvPr id="3" name="Text Placeholder 2"/>
          <p:cNvSpPr>
            <a:spLocks noGrp="1"/>
          </p:cNvSpPr>
          <p:nvPr>
            <p:ph type="body" idx="1"/>
          </p:nvPr>
        </p:nvSpPr>
        <p:spPr/>
        <p:txBody>
          <a:bodyPr>
            <a:noAutofit/>
          </a:bodyPr>
          <a:lstStyle/>
          <a:p>
            <a:r>
              <a:rPr lang="en-CA" sz="3000" dirty="0"/>
              <a:t>Elementary supports are provided by:</a:t>
            </a:r>
          </a:p>
          <a:p>
            <a:pPr marL="457200" indent="-457200">
              <a:buFont typeface="Arial" panose="020B0604020202020204" pitchFamily="34" charset="0"/>
              <a:buChar char="•"/>
            </a:pPr>
            <a:r>
              <a:rPr lang="en-CA" sz="3000" dirty="0"/>
              <a:t>Teacher Counsellor Liaisons</a:t>
            </a:r>
          </a:p>
          <a:p>
            <a:pPr marL="457200" indent="-457200">
              <a:buFont typeface="Arial" panose="020B0604020202020204" pitchFamily="34" charset="0"/>
              <a:buChar char="•"/>
            </a:pPr>
            <a:r>
              <a:rPr lang="en-CA" sz="3000" dirty="0"/>
              <a:t>Making Connections Team Members</a:t>
            </a:r>
          </a:p>
          <a:p>
            <a:pPr marL="457200" indent="-457200">
              <a:buFont typeface="Arial" panose="020B0604020202020204" pitchFamily="34" charset="0"/>
              <a:buChar char="•"/>
            </a:pPr>
            <a:r>
              <a:rPr lang="en-CA" sz="3000" dirty="0"/>
              <a:t>FNMI Liaisons </a:t>
            </a:r>
          </a:p>
        </p:txBody>
      </p:sp>
    </p:spTree>
    <p:extLst>
      <p:ext uri="{BB962C8B-B14F-4D97-AF65-F5344CB8AC3E}">
        <p14:creationId xmlns:p14="http://schemas.microsoft.com/office/powerpoint/2010/main" val="1889329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7315" y="676518"/>
            <a:ext cx="8915399" cy="1468800"/>
          </a:xfrm>
        </p:spPr>
        <p:txBody>
          <a:bodyPr>
            <a:normAutofit/>
          </a:bodyPr>
          <a:lstStyle/>
          <a:p>
            <a:r>
              <a:rPr lang="en-US" sz="8000" dirty="0"/>
              <a:t>Middle School</a:t>
            </a:r>
            <a:endParaRPr lang="en-CA" sz="8000" dirty="0"/>
          </a:p>
        </p:txBody>
      </p:sp>
      <p:sp>
        <p:nvSpPr>
          <p:cNvPr id="3" name="Text Placeholder 2"/>
          <p:cNvSpPr>
            <a:spLocks noGrp="1"/>
          </p:cNvSpPr>
          <p:nvPr>
            <p:ph type="body" idx="1"/>
          </p:nvPr>
        </p:nvSpPr>
        <p:spPr>
          <a:xfrm>
            <a:off x="1734305" y="2697722"/>
            <a:ext cx="10561418" cy="1294960"/>
          </a:xfrm>
        </p:spPr>
        <p:txBody>
          <a:bodyPr>
            <a:noAutofit/>
          </a:bodyPr>
          <a:lstStyle/>
          <a:p>
            <a:r>
              <a:rPr lang="en-CA" sz="3000" dirty="0"/>
              <a:t>Middle school supports are provided by:</a:t>
            </a:r>
          </a:p>
          <a:p>
            <a:pPr marL="457200" indent="-457200">
              <a:buFont typeface="Arial" panose="020B0604020202020204" pitchFamily="34" charset="0"/>
              <a:buChar char="•"/>
            </a:pPr>
            <a:r>
              <a:rPr lang="en-CA" sz="3000" dirty="0"/>
              <a:t>Teacher Counsellors</a:t>
            </a:r>
          </a:p>
          <a:p>
            <a:pPr marL="457200" indent="-457200">
              <a:buFont typeface="Arial" panose="020B0604020202020204" pitchFamily="34" charset="0"/>
              <a:buChar char="•"/>
            </a:pPr>
            <a:r>
              <a:rPr lang="en-CA" sz="3000" dirty="0"/>
              <a:t>Family School Liaison Counsellors</a:t>
            </a:r>
          </a:p>
          <a:p>
            <a:pPr marL="457200" indent="-457200">
              <a:buFont typeface="Arial" panose="020B0604020202020204" pitchFamily="34" charset="0"/>
              <a:buChar char="•"/>
            </a:pPr>
            <a:r>
              <a:rPr lang="en-CA" sz="3000" dirty="0"/>
              <a:t>Student Support Team Members</a:t>
            </a:r>
          </a:p>
          <a:p>
            <a:pPr marL="457200" indent="-457200">
              <a:buFont typeface="Arial" panose="020B0604020202020204" pitchFamily="34" charset="0"/>
              <a:buChar char="•"/>
            </a:pPr>
            <a:r>
              <a:rPr lang="en-CA" sz="3000" dirty="0"/>
              <a:t>Making Connections Team Members (2 Middle Schools only)</a:t>
            </a:r>
          </a:p>
          <a:p>
            <a:pPr marL="457200" indent="-457200">
              <a:buFont typeface="Arial" panose="020B0604020202020204" pitchFamily="34" charset="0"/>
              <a:buChar char="•"/>
            </a:pPr>
            <a:r>
              <a:rPr lang="en-CA" sz="3000" dirty="0"/>
              <a:t>FNMI Liaisons</a:t>
            </a:r>
          </a:p>
        </p:txBody>
      </p:sp>
    </p:spTree>
    <p:extLst>
      <p:ext uri="{BB962C8B-B14F-4D97-AF65-F5344CB8AC3E}">
        <p14:creationId xmlns:p14="http://schemas.microsoft.com/office/powerpoint/2010/main" val="2771433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7435" y="559559"/>
            <a:ext cx="8915399" cy="1468800"/>
          </a:xfrm>
        </p:spPr>
        <p:txBody>
          <a:bodyPr>
            <a:normAutofit/>
          </a:bodyPr>
          <a:lstStyle/>
          <a:p>
            <a:r>
              <a:rPr lang="en-US" sz="8000" dirty="0"/>
              <a:t>High School</a:t>
            </a:r>
            <a:endParaRPr lang="en-CA" sz="8000" dirty="0"/>
          </a:p>
        </p:txBody>
      </p:sp>
      <p:sp>
        <p:nvSpPr>
          <p:cNvPr id="3" name="Text Placeholder 2"/>
          <p:cNvSpPr>
            <a:spLocks noGrp="1"/>
          </p:cNvSpPr>
          <p:nvPr>
            <p:ph type="body" idx="1"/>
          </p:nvPr>
        </p:nvSpPr>
        <p:spPr>
          <a:xfrm>
            <a:off x="2032744" y="2453172"/>
            <a:ext cx="10561418" cy="433955"/>
          </a:xfrm>
        </p:spPr>
        <p:txBody>
          <a:bodyPr>
            <a:normAutofit fontScale="25000" lnSpcReduction="20000"/>
          </a:bodyPr>
          <a:lstStyle/>
          <a:p>
            <a:r>
              <a:rPr lang="en-CA" sz="12000" dirty="0"/>
              <a:t>High school supports are provided by:</a:t>
            </a:r>
          </a:p>
          <a:p>
            <a:pPr marL="1143000" indent="-1143000">
              <a:buFont typeface="Arial" panose="020B0604020202020204" pitchFamily="34" charset="0"/>
              <a:buChar char="•"/>
            </a:pPr>
            <a:r>
              <a:rPr lang="en-CA" sz="12000" dirty="0"/>
              <a:t>Teacher Counsellors</a:t>
            </a:r>
          </a:p>
          <a:p>
            <a:pPr marL="1143000" indent="-1143000">
              <a:buFont typeface="Arial" panose="020B0604020202020204" pitchFamily="34" charset="0"/>
              <a:buChar char="•"/>
            </a:pPr>
            <a:r>
              <a:rPr lang="en-CA" sz="12000" dirty="0"/>
              <a:t>Family School Liaison Counsellors</a:t>
            </a:r>
          </a:p>
          <a:p>
            <a:pPr marL="1143000" indent="-1143000">
              <a:buFont typeface="Arial" panose="020B0604020202020204" pitchFamily="34" charset="0"/>
              <a:buChar char="•"/>
            </a:pPr>
            <a:r>
              <a:rPr lang="en-CA" sz="12000" dirty="0"/>
              <a:t>Student Support Team Members</a:t>
            </a:r>
          </a:p>
          <a:p>
            <a:pPr marL="1143000" indent="-1143000">
              <a:buFont typeface="Arial" panose="020B0604020202020204" pitchFamily="34" charset="0"/>
              <a:buChar char="•"/>
            </a:pPr>
            <a:r>
              <a:rPr lang="en-CA" sz="12000" dirty="0"/>
              <a:t>FNMI Liaisons</a:t>
            </a:r>
          </a:p>
          <a:p>
            <a:pPr marL="1143000" indent="-1143000">
              <a:buFont typeface="Arial" panose="020B0604020202020204" pitchFamily="34" charset="0"/>
              <a:buChar char="•"/>
            </a:pPr>
            <a:r>
              <a:rPr lang="en-CA" sz="12000" dirty="0"/>
              <a:t>Addictions Counsellors (AMH)</a:t>
            </a:r>
          </a:p>
          <a:p>
            <a:pPr marL="1143000" indent="-1143000">
              <a:buFont typeface="Arial" panose="020B0604020202020204" pitchFamily="34" charset="0"/>
              <a:buChar char="•"/>
            </a:pPr>
            <a:r>
              <a:rPr lang="en-CA" sz="12000" dirty="0"/>
              <a:t>Career Practitioners</a:t>
            </a:r>
          </a:p>
          <a:p>
            <a:endParaRPr lang="en-CA" dirty="0"/>
          </a:p>
        </p:txBody>
      </p:sp>
    </p:spTree>
    <p:extLst>
      <p:ext uri="{BB962C8B-B14F-4D97-AF65-F5344CB8AC3E}">
        <p14:creationId xmlns:p14="http://schemas.microsoft.com/office/powerpoint/2010/main" val="3831609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8000" dirty="0"/>
              <a:t>Teacher Counsellors</a:t>
            </a:r>
            <a:endParaRPr lang="en-US" sz="8000" dirty="0"/>
          </a:p>
        </p:txBody>
      </p:sp>
      <p:sp>
        <p:nvSpPr>
          <p:cNvPr id="3" name="Text Placeholder 2"/>
          <p:cNvSpPr>
            <a:spLocks noGrp="1"/>
          </p:cNvSpPr>
          <p:nvPr>
            <p:ph type="body" idx="1"/>
          </p:nvPr>
        </p:nvSpPr>
        <p:spPr>
          <a:xfrm>
            <a:off x="2589212" y="3530128"/>
            <a:ext cx="8915399" cy="2307145"/>
          </a:xfrm>
        </p:spPr>
        <p:txBody>
          <a:bodyPr>
            <a:normAutofit fontScale="77500" lnSpcReduction="20000"/>
          </a:bodyPr>
          <a:lstStyle/>
          <a:p>
            <a:r>
              <a:rPr lang="en-CA" sz="3000" dirty="0"/>
              <a:t>The Teacher Counsellors are, in the majority of schools, the team leaders when it comes to mental health services.  They help to identify needs and connect students, staff and families with the universal, targeted and individual programming that they require.  Teachers provide individualized counselling, while also focusing heavily on prevention and promotion, rather than just crisis response.</a:t>
            </a:r>
            <a:endParaRPr lang="en-US" sz="3000" dirty="0"/>
          </a:p>
        </p:txBody>
      </p:sp>
    </p:spTree>
    <p:extLst>
      <p:ext uri="{BB962C8B-B14F-4D97-AF65-F5344CB8AC3E}">
        <p14:creationId xmlns:p14="http://schemas.microsoft.com/office/powerpoint/2010/main" val="2352982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1718508"/>
            <a:ext cx="8915399" cy="1468800"/>
          </a:xfrm>
        </p:spPr>
        <p:txBody>
          <a:bodyPr>
            <a:noAutofit/>
          </a:bodyPr>
          <a:lstStyle/>
          <a:p>
            <a:r>
              <a:rPr lang="en-US" sz="8000" dirty="0"/>
              <a:t>Making Connections</a:t>
            </a:r>
            <a:endParaRPr lang="en-CA" sz="8000" dirty="0"/>
          </a:p>
        </p:txBody>
      </p:sp>
      <p:sp>
        <p:nvSpPr>
          <p:cNvPr id="3" name="Text Placeholder 2"/>
          <p:cNvSpPr>
            <a:spLocks noGrp="1"/>
          </p:cNvSpPr>
          <p:nvPr>
            <p:ph type="body" idx="1"/>
          </p:nvPr>
        </p:nvSpPr>
        <p:spPr>
          <a:xfrm>
            <a:off x="2589212" y="3187308"/>
            <a:ext cx="8915399" cy="2658020"/>
          </a:xfrm>
        </p:spPr>
        <p:txBody>
          <a:bodyPr>
            <a:normAutofit fontScale="25000" lnSpcReduction="20000"/>
          </a:bodyPr>
          <a:lstStyle/>
          <a:p>
            <a:r>
              <a:rPr lang="en-CA" sz="9200" dirty="0"/>
              <a:t>The program model reflects a continuum of service from universal programming, targeted services, and intensive supports, to external referrals, as required.   At all levels of the continuum, the focus is on the promotion of  the skills and knowledge required for children and families to build on their strengths, address challenges, cope with adversity, and increase their capacity to care for themselves and others.  The Making Connections Team works hard to connect students and families to the schools and to the supportive services within our community.  They run a number of groups for both students and parents, and also provide individualized support services.</a:t>
            </a:r>
          </a:p>
          <a:p>
            <a:r>
              <a:rPr lang="en-CA" sz="10000" dirty="0"/>
              <a:t> </a:t>
            </a:r>
          </a:p>
          <a:p>
            <a:endParaRPr lang="en-CA" sz="3000" dirty="0"/>
          </a:p>
        </p:txBody>
      </p:sp>
    </p:spTree>
    <p:extLst>
      <p:ext uri="{BB962C8B-B14F-4D97-AF65-F5344CB8AC3E}">
        <p14:creationId xmlns:p14="http://schemas.microsoft.com/office/powerpoint/2010/main" val="2504498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8000" dirty="0"/>
              <a:t>Student Support Team Members</a:t>
            </a:r>
            <a:endParaRPr lang="en-US" sz="8000" dirty="0"/>
          </a:p>
        </p:txBody>
      </p:sp>
      <p:sp>
        <p:nvSpPr>
          <p:cNvPr id="3" name="Text Placeholder 2"/>
          <p:cNvSpPr>
            <a:spLocks noGrp="1"/>
          </p:cNvSpPr>
          <p:nvPr>
            <p:ph type="body" idx="1"/>
          </p:nvPr>
        </p:nvSpPr>
        <p:spPr>
          <a:xfrm>
            <a:off x="2589212" y="3530129"/>
            <a:ext cx="8915399" cy="1977536"/>
          </a:xfrm>
        </p:spPr>
        <p:txBody>
          <a:bodyPr>
            <a:normAutofit fontScale="70000" lnSpcReduction="20000"/>
          </a:bodyPr>
          <a:lstStyle/>
          <a:p>
            <a:r>
              <a:rPr lang="en-CA" sz="3000" dirty="0"/>
              <a:t>Student Support team members often provide much of the universal and targeted supports in schools.  They often run groups to meet the identified needs and emerging trends.  The student support team members often focus on relationships and emotional regulation tools for youth.  Student support team members meet with kids in groups of varying sizes, and also meet one to one.</a:t>
            </a:r>
            <a:endParaRPr lang="en-US" sz="3000" dirty="0"/>
          </a:p>
        </p:txBody>
      </p:sp>
    </p:spTree>
    <p:extLst>
      <p:ext uri="{BB962C8B-B14F-4D97-AF65-F5344CB8AC3E}">
        <p14:creationId xmlns:p14="http://schemas.microsoft.com/office/powerpoint/2010/main" val="1679577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1" y="2409625"/>
            <a:ext cx="8915399" cy="1468800"/>
          </a:xfrm>
        </p:spPr>
        <p:txBody>
          <a:bodyPr>
            <a:noAutofit/>
          </a:bodyPr>
          <a:lstStyle/>
          <a:p>
            <a:r>
              <a:rPr lang="en-CA" sz="8000" dirty="0"/>
              <a:t>Family School Liaison Counsellors</a:t>
            </a:r>
            <a:endParaRPr lang="en-US" sz="8000" dirty="0"/>
          </a:p>
        </p:txBody>
      </p:sp>
      <p:sp>
        <p:nvSpPr>
          <p:cNvPr id="3" name="Text Placeholder 2"/>
          <p:cNvSpPr>
            <a:spLocks noGrp="1"/>
          </p:cNvSpPr>
          <p:nvPr>
            <p:ph type="body" idx="1"/>
          </p:nvPr>
        </p:nvSpPr>
        <p:spPr>
          <a:xfrm>
            <a:off x="2589211" y="3835177"/>
            <a:ext cx="8915399" cy="1481102"/>
          </a:xfrm>
        </p:spPr>
        <p:txBody>
          <a:bodyPr>
            <a:normAutofit fontScale="77500" lnSpcReduction="20000"/>
          </a:bodyPr>
          <a:lstStyle/>
          <a:p>
            <a:r>
              <a:rPr lang="en-CA" sz="3000" dirty="0"/>
              <a:t>Family School Liaison Counsellors engage in some of the more therapeutic or intensive individual counselling supports that are offered in our schools.  Much of their work focuses on the targeted and individuals levels of our continuum.  </a:t>
            </a:r>
            <a:endParaRPr lang="en-US" sz="3000" dirty="0"/>
          </a:p>
        </p:txBody>
      </p:sp>
    </p:spTree>
    <p:extLst>
      <p:ext uri="{BB962C8B-B14F-4D97-AF65-F5344CB8AC3E}">
        <p14:creationId xmlns:p14="http://schemas.microsoft.com/office/powerpoint/2010/main" val="124554760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127</TotalTime>
  <Words>824</Words>
  <Application>Microsoft Office PowerPoint</Application>
  <PresentationFormat>Widescreen</PresentationFormat>
  <Paragraphs>71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Wisp</vt:lpstr>
      <vt:lpstr>Mental Health and  Support Services for Students in Lethbridge School District #51</vt:lpstr>
      <vt:lpstr>Continuum of Supports:</vt:lpstr>
      <vt:lpstr>Elementary</vt:lpstr>
      <vt:lpstr>Middle School</vt:lpstr>
      <vt:lpstr>High School</vt:lpstr>
      <vt:lpstr>Teacher Counsellors</vt:lpstr>
      <vt:lpstr>Making Connections</vt:lpstr>
      <vt:lpstr>Student Support Team Members</vt:lpstr>
      <vt:lpstr>Family School Liaison Counsellors</vt:lpstr>
      <vt:lpstr>FNMI Liaisons</vt:lpstr>
      <vt:lpstr>Mental Health Infusion Through Curriculum</vt:lpstr>
      <vt:lpstr>Partnerships for Mental Health Supports</vt:lpstr>
      <vt:lpstr>Referrals in our community…  </vt:lpstr>
      <vt:lpstr>New and Emerging Supports</vt:lpstr>
      <vt:lpstr>Questions?</vt:lpstr>
    </vt:vector>
  </TitlesOfParts>
  <Company>LethSD 51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and Support Services for Students in Lethbridge School District #51</dc:title>
  <dc:creator>Cayley King</dc:creator>
  <cp:lastModifiedBy>Cayley King</cp:lastModifiedBy>
  <cp:revision>22</cp:revision>
  <dcterms:created xsi:type="dcterms:W3CDTF">2016-11-04T22:22:42Z</dcterms:created>
  <dcterms:modified xsi:type="dcterms:W3CDTF">2016-11-07T01:35:06Z</dcterms:modified>
</cp:coreProperties>
</file>