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9" r:id="rId2"/>
  </p:sldMasterIdLst>
  <p:notesMasterIdLst>
    <p:notesMasterId r:id="rId21"/>
  </p:notesMasterIdLst>
  <p:sldIdLst>
    <p:sldId id="256" r:id="rId3"/>
    <p:sldId id="257" r:id="rId4"/>
    <p:sldId id="258" r:id="rId5"/>
    <p:sldId id="261" r:id="rId6"/>
    <p:sldId id="26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5" r:id="rId17"/>
    <p:sldId id="276" r:id="rId18"/>
    <p:sldId id="273" r:id="rId19"/>
    <p:sldId id="286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DEFC"/>
    <a:srgbClr val="098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 varScale="1">
        <p:scale>
          <a:sx n="62" d="100"/>
          <a:sy n="62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271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83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02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42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93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24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460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39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89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31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7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020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0873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77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612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843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677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3864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3568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60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2032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6877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7217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3812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0944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3803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5206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9488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8644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3049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587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21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77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408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47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93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398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221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18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7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my.court@lethsd.ab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krul@lethsd.ab.ca" TargetMode="External"/><Relationship Id="rId2" Type="http://schemas.openxmlformats.org/officeDocument/2006/relationships/hyperlink" Target="mailto:amy.court@leth.ab.ca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Registered Apprenticeship Program</a:t>
            </a:r>
            <a:br>
              <a:rPr lang="en-CA" dirty="0" smtClean="0"/>
            </a:br>
            <a:r>
              <a:rPr lang="en-CA" dirty="0" smtClean="0"/>
              <a:t>(RAP)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4961"/>
          <a:stretch/>
        </p:blipFill>
        <p:spPr>
          <a:xfrm rot="191900">
            <a:off x="2748441" y="143203"/>
            <a:ext cx="3864039" cy="5003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8325" y="3695700"/>
            <a:ext cx="914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6505575" y="-428625"/>
            <a:ext cx="914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85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1931"/>
          <a:stretch/>
        </p:blipFill>
        <p:spPr>
          <a:xfrm>
            <a:off x="2771775" y="95250"/>
            <a:ext cx="3962399" cy="532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76" y="-80554"/>
            <a:ext cx="3630523" cy="53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953"/>
          <a:stretch/>
        </p:blipFill>
        <p:spPr>
          <a:xfrm>
            <a:off x="2967991" y="115000"/>
            <a:ext cx="3744242" cy="55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5671" r="2871"/>
          <a:stretch/>
        </p:blipFill>
        <p:spPr>
          <a:xfrm rot="193761">
            <a:off x="1689818" y="29629"/>
            <a:ext cx="5430973" cy="5417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3500" y="-1362075"/>
            <a:ext cx="3505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6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 Experience	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WE 15 25 35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3-10 credits each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75-250 hours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Process see Amy Court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Mondays and Fridays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</a:t>
            </a:r>
            <a:r>
              <a:rPr lang="en" u="sng">
                <a:solidFill>
                  <a:schemeClr val="hlink"/>
                </a:solidFill>
                <a:hlinkClick r:id="rId3"/>
              </a:rPr>
              <a:t>my.court@lethsd.ab.ca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Complete HCS 3000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Calm or in the ILC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Complete and return contract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Submit hours monthly</a:t>
            </a:r>
          </a:p>
        </p:txBody>
      </p:sp>
    </p:spTree>
    <p:extLst>
      <p:ext uri="{BB962C8B-B14F-4D97-AF65-F5344CB8AC3E}">
        <p14:creationId xmlns:p14="http://schemas.microsoft.com/office/powerpoint/2010/main" val="340266451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Advantages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900"/>
              <a:t>Grad requirements up to 15 credits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900"/>
              <a:t>Raise average for scholarships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1900"/>
              <a:t>Use as 5th course for college and university entrance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607266387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LSD 51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Amy Court</a:t>
            </a:r>
          </a:p>
          <a:p>
            <a:r>
              <a:rPr lang="en-CA" dirty="0">
                <a:hlinkClick r:id="rId2"/>
              </a:rPr>
              <a:t>a</a:t>
            </a:r>
            <a:r>
              <a:rPr lang="en-CA" dirty="0" smtClean="0">
                <a:hlinkClick r:id="rId2"/>
              </a:rPr>
              <a:t>my.court@leth.ab.ca</a:t>
            </a:r>
            <a:endParaRPr lang="en-CA" dirty="0" smtClean="0"/>
          </a:p>
          <a:p>
            <a:r>
              <a:rPr lang="en-CA" dirty="0" smtClean="0"/>
              <a:t>(403) 894 0827</a:t>
            </a:r>
          </a:p>
          <a:p>
            <a:r>
              <a:rPr lang="en-CA" dirty="0" smtClean="0"/>
              <a:t>Andrew Krul</a:t>
            </a:r>
          </a:p>
          <a:p>
            <a:r>
              <a:rPr lang="en-CA" dirty="0" smtClean="0">
                <a:hlinkClick r:id="rId3"/>
              </a:rPr>
              <a:t>andrew.krul@lethsd.ab.ca</a:t>
            </a:r>
            <a:endParaRPr lang="en-CA" dirty="0" smtClean="0"/>
          </a:p>
          <a:p>
            <a:r>
              <a:rPr lang="en-CA" dirty="0" smtClean="0"/>
              <a:t>(403) 894 0375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Grade 10 LCI sheet metal worker.</a:t>
            </a:r>
          </a:p>
          <a:p>
            <a:r>
              <a:rPr lang="en-US" dirty="0" smtClean="0"/>
              <a:t>2. Grade 11 WCHS heavy equipment technician.</a:t>
            </a:r>
          </a:p>
          <a:p>
            <a:r>
              <a:rPr lang="en-US" dirty="0" smtClean="0"/>
              <a:t>3. Grade 12 Chinook electrical motor systems technician.</a:t>
            </a:r>
          </a:p>
          <a:p>
            <a:r>
              <a:rPr lang="en-US" dirty="0" smtClean="0"/>
              <a:t>4.Grade 10 ICHS heavy equipment technician.</a:t>
            </a:r>
          </a:p>
          <a:p>
            <a:r>
              <a:rPr lang="en-US" dirty="0" smtClean="0"/>
              <a:t>5. Grade 12 Victoria Park welder.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140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it?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Registered Apprenticeship program is a modified apprenticeship program that permits a high school student to become an apprentice while attending high school. A RAP apprentice accumulates hours on-the-job training as credit towards his or her apprenticeship, and credit toward a high school diploma. A RAP student can earn up to 1000 hours of time credits toward an apprenticeship and simultaneously earn up to 40 credits toward senior high school diploma requirements.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RAP?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●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Skilled tradespeople are in short supply.  A RAP apprentice begins learning a skilled trade as early as Grade 10</a:t>
            </a:r>
          </a:p>
          <a:p>
            <a:pPr marL="457200" lvl="0" indent="-22860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●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 gives employers an opportunity to find quality young employees, and to participate in their educational process</a:t>
            </a:r>
          </a:p>
          <a:p>
            <a:pPr marL="457200" lvl="0" indent="-22860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●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 offers an enriched high school education and provides an opportunity to learn skills industry needs</a:t>
            </a:r>
          </a:p>
          <a:p>
            <a:pPr marL="457200" lvl="0" indent="-22860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●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RAP apprentice gets a realistic look at the work world and learns employability skills</a:t>
            </a:r>
          </a:p>
          <a:p>
            <a:pPr marL="457200" lvl="0" indent="-22860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Calibri"/>
              <a:buChar char="●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Apprentices can combine trades with other post-secondary programs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What are the entrance requirements?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10 and age 15</a:t>
            </a:r>
          </a:p>
          <a:p>
            <a:pPr marL="457200" lvl="0" indent="-34925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HCS 3000, a one credit course.  Most often students will complete this in Career and Life Management (CALM)</a:t>
            </a:r>
          </a:p>
          <a:p>
            <a:pPr marL="457200" lvl="0" indent="-34925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recommendations: good academic standing in math, science and </a:t>
            </a:r>
            <a:r>
              <a:rPr lang="en" sz="1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</a:t>
            </a: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completion of Construction Safety Training System (CSTS)</a:t>
            </a:r>
          </a:p>
          <a:p>
            <a:pPr marL="457200" lvl="0" indent="-34925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take relevant CTS courses at school. </a:t>
            </a:r>
            <a:endParaRPr lang="en" sz="19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lvl="0" indent="-3429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a genuine interest in RAP, have a good attendance record at school etc.</a:t>
            </a:r>
            <a:endParaRPr lang="en"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100" y="0"/>
            <a:ext cx="36250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2837"/>
          <a:stretch/>
        </p:blipFill>
        <p:spPr>
          <a:xfrm>
            <a:off x="1257300" y="209550"/>
            <a:ext cx="5827655" cy="71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766"/>
          <a:stretch/>
        </p:blipFill>
        <p:spPr>
          <a:xfrm>
            <a:off x="2238375" y="57150"/>
            <a:ext cx="4105274" cy="65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9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2012"/>
          <a:stretch/>
        </p:blipFill>
        <p:spPr>
          <a:xfrm rot="151931">
            <a:off x="2834615" y="116831"/>
            <a:ext cx="3963447" cy="55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6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" r="3927"/>
          <a:stretch/>
        </p:blipFill>
        <p:spPr>
          <a:xfrm rot="160575">
            <a:off x="2821052" y="123262"/>
            <a:ext cx="3500446" cy="52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273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Custom 8">
      <a:dk1>
        <a:srgbClr val="000000"/>
      </a:dk1>
      <a:lt1>
        <a:srgbClr val="914511"/>
      </a:lt1>
      <a:dk2>
        <a:srgbClr val="151515"/>
      </a:dk2>
      <a:lt2>
        <a:srgbClr val="D5D5D5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361</Words>
  <Application>Microsoft Office PowerPoint</Application>
  <PresentationFormat>On-screen Show (16:9)</PresentationFormat>
  <Paragraphs>43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3</vt:lpstr>
      <vt:lpstr>Slice</vt:lpstr>
      <vt:lpstr>Office Theme</vt:lpstr>
      <vt:lpstr>The Registered Apprenticeship Program (RAP)</vt:lpstr>
      <vt:lpstr>What is it?</vt:lpstr>
      <vt:lpstr>Why RAP?</vt:lpstr>
      <vt:lpstr>What are the entrance requirements?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Experience </vt:lpstr>
      <vt:lpstr>Advantages</vt:lpstr>
      <vt:lpstr>LSD 51</vt:lpstr>
      <vt:lpstr>Successes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Registered Apprenticeship Program (RAP)</dc:title>
  <dc:creator>Andrew Krul</dc:creator>
  <cp:lastModifiedBy>Cheryl Gilmore</cp:lastModifiedBy>
  <cp:revision>9</cp:revision>
  <dcterms:modified xsi:type="dcterms:W3CDTF">2016-01-11T00:20:44Z</dcterms:modified>
</cp:coreProperties>
</file>