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75" r:id="rId6"/>
    <p:sldId id="257" r:id="rId7"/>
    <p:sldId id="278" r:id="rId8"/>
    <p:sldId id="279" r:id="rId9"/>
    <p:sldId id="282" r:id="rId10"/>
    <p:sldId id="258" r:id="rId11"/>
    <p:sldId id="259" r:id="rId12"/>
    <p:sldId id="260" r:id="rId13"/>
    <p:sldId id="268" r:id="rId14"/>
    <p:sldId id="290" r:id="rId15"/>
    <p:sldId id="274" r:id="rId16"/>
    <p:sldId id="283" r:id="rId17"/>
    <p:sldId id="284" r:id="rId18"/>
    <p:sldId id="285" r:id="rId19"/>
    <p:sldId id="286" r:id="rId20"/>
    <p:sldId id="29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Larson" initials="EL" lastIdx="1" clrIdx="0">
    <p:extLst>
      <p:ext uri="{19B8F6BF-5375-455C-9EA6-DF929625EA0E}">
        <p15:presenceInfo xmlns:p15="http://schemas.microsoft.com/office/powerpoint/2012/main" userId="S-1-5-21-2422715296-3321894398-3755044317-66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6T15:19:36.216" idx="1">
    <p:pos x="10" y="10"/>
    <p:text>https://ideas.education.alberta.ca/hsc/about/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0D4C5-0B41-49B4-9D29-6BDC33C6AC2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D353312-7B9E-42DA-9788-01B463C88D83}">
      <dgm:prSet phldrT="[Text]"/>
      <dgm:spPr/>
      <dgm:t>
        <a:bodyPr/>
        <a:lstStyle/>
        <a:p>
          <a:r>
            <a:rPr lang="en-CA" dirty="0" smtClean="0"/>
            <a:t>No experience</a:t>
          </a:r>
          <a:endParaRPr lang="en-CA" dirty="0"/>
        </a:p>
      </dgm:t>
    </dgm:pt>
    <dgm:pt modelId="{339E77D7-6F7E-40E4-80F3-74EA19E69B61}" type="parTrans" cxnId="{72C09681-EEB6-4E60-AF6F-E1FB1BCA0B5E}">
      <dgm:prSet/>
      <dgm:spPr/>
      <dgm:t>
        <a:bodyPr/>
        <a:lstStyle/>
        <a:p>
          <a:endParaRPr lang="en-CA"/>
        </a:p>
      </dgm:t>
    </dgm:pt>
    <dgm:pt modelId="{74821BFD-CF19-4CEE-A353-8ACCF323B239}" type="sibTrans" cxnId="{72C09681-EEB6-4E60-AF6F-E1FB1BCA0B5E}">
      <dgm:prSet/>
      <dgm:spPr/>
      <dgm:t>
        <a:bodyPr/>
        <a:lstStyle/>
        <a:p>
          <a:endParaRPr lang="en-CA"/>
        </a:p>
      </dgm:t>
    </dgm:pt>
    <dgm:pt modelId="{D4D6073C-4BCC-450F-946C-4C8A2271FF72}">
      <dgm:prSet phldrT="[Text]"/>
      <dgm:spPr/>
      <dgm:t>
        <a:bodyPr/>
        <a:lstStyle/>
        <a:p>
          <a:r>
            <a:rPr lang="en-CA" dirty="0" smtClean="0"/>
            <a:t>Can’t find a job</a:t>
          </a:r>
          <a:endParaRPr lang="en-CA" dirty="0"/>
        </a:p>
      </dgm:t>
    </dgm:pt>
    <dgm:pt modelId="{E49148F9-232C-4FAA-834C-C2B8F2D6E459}" type="parTrans" cxnId="{AE4C50C8-52EE-404E-BE13-E258D093B4F4}">
      <dgm:prSet/>
      <dgm:spPr/>
      <dgm:t>
        <a:bodyPr/>
        <a:lstStyle/>
        <a:p>
          <a:endParaRPr lang="en-CA"/>
        </a:p>
      </dgm:t>
    </dgm:pt>
    <dgm:pt modelId="{4B32BFC4-8A3D-4296-88B1-F885E67289C9}" type="sibTrans" cxnId="{AE4C50C8-52EE-404E-BE13-E258D093B4F4}">
      <dgm:prSet/>
      <dgm:spPr/>
      <dgm:t>
        <a:bodyPr/>
        <a:lstStyle/>
        <a:p>
          <a:endParaRPr lang="en-CA"/>
        </a:p>
      </dgm:t>
    </dgm:pt>
    <dgm:pt modelId="{840BF0AC-49F7-4B7B-ACC4-BC19247CF489}">
      <dgm:prSet phldrT="[Text]"/>
      <dgm:spPr/>
      <dgm:t>
        <a:bodyPr/>
        <a:lstStyle/>
        <a:p>
          <a:r>
            <a:rPr lang="en-CA" dirty="0" smtClean="0"/>
            <a:t>No experience</a:t>
          </a:r>
          <a:endParaRPr lang="en-CA" dirty="0"/>
        </a:p>
      </dgm:t>
    </dgm:pt>
    <dgm:pt modelId="{3B295877-989E-41B9-BAB8-5B3BDA4D2166}" type="parTrans" cxnId="{1461EB7B-F231-48CE-AE59-A905EA8EC3BE}">
      <dgm:prSet/>
      <dgm:spPr/>
      <dgm:t>
        <a:bodyPr/>
        <a:lstStyle/>
        <a:p>
          <a:endParaRPr lang="en-CA"/>
        </a:p>
      </dgm:t>
    </dgm:pt>
    <dgm:pt modelId="{D1540ED9-E2E6-4099-912F-17B92DE860A3}" type="sibTrans" cxnId="{1461EB7B-F231-48CE-AE59-A905EA8EC3BE}">
      <dgm:prSet/>
      <dgm:spPr/>
      <dgm:t>
        <a:bodyPr/>
        <a:lstStyle/>
        <a:p>
          <a:endParaRPr lang="en-CA"/>
        </a:p>
      </dgm:t>
    </dgm:pt>
    <dgm:pt modelId="{9FEB4F12-3DBA-4369-BA1E-1E653088A55E}">
      <dgm:prSet phldrT="[Text]"/>
      <dgm:spPr/>
      <dgm:t>
        <a:bodyPr/>
        <a:lstStyle/>
        <a:p>
          <a:r>
            <a:rPr lang="en-CA" dirty="0" smtClean="0"/>
            <a:t>Can’t find a job</a:t>
          </a:r>
          <a:endParaRPr lang="en-CA" dirty="0"/>
        </a:p>
      </dgm:t>
    </dgm:pt>
    <dgm:pt modelId="{A1C7DF1B-81E1-4DA9-9518-492569C12E86}" type="parTrans" cxnId="{C0D3C9CE-CD25-46B4-B927-79E5C7527C53}">
      <dgm:prSet/>
      <dgm:spPr/>
      <dgm:t>
        <a:bodyPr/>
        <a:lstStyle/>
        <a:p>
          <a:endParaRPr lang="en-CA"/>
        </a:p>
      </dgm:t>
    </dgm:pt>
    <dgm:pt modelId="{EE919AD3-2D92-4B62-A00E-C4B606702DC3}" type="sibTrans" cxnId="{C0D3C9CE-CD25-46B4-B927-79E5C7527C53}">
      <dgm:prSet/>
      <dgm:spPr/>
      <dgm:t>
        <a:bodyPr/>
        <a:lstStyle/>
        <a:p>
          <a:endParaRPr lang="en-CA"/>
        </a:p>
      </dgm:t>
    </dgm:pt>
    <dgm:pt modelId="{529C1834-3CF4-48C7-A48D-BE87E62A17C9}" type="pres">
      <dgm:prSet presAssocID="{FAD0D4C5-0B41-49B4-9D29-6BDC33C6AC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C68CAA8-675F-4E01-8A67-DBD0EDA5B36B}" type="pres">
      <dgm:prSet presAssocID="{9D353312-7B9E-42DA-9788-01B463C88D83}" presName="dummy" presStyleCnt="0"/>
      <dgm:spPr/>
    </dgm:pt>
    <dgm:pt modelId="{BE60EDEE-5352-4587-85A4-8513C7EC2D13}" type="pres">
      <dgm:prSet presAssocID="{9D353312-7B9E-42DA-9788-01B463C88D8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D304DE-B2F5-4387-BF4E-2DD963FFC72E}" type="pres">
      <dgm:prSet presAssocID="{74821BFD-CF19-4CEE-A353-8ACCF323B239}" presName="sibTrans" presStyleLbl="node1" presStyleIdx="0" presStyleCnt="4"/>
      <dgm:spPr/>
      <dgm:t>
        <a:bodyPr/>
        <a:lstStyle/>
        <a:p>
          <a:endParaRPr lang="en-CA"/>
        </a:p>
      </dgm:t>
    </dgm:pt>
    <dgm:pt modelId="{2E4BFF6B-4F9F-4FD5-B9FD-60BB864D544C}" type="pres">
      <dgm:prSet presAssocID="{D4D6073C-4BCC-450F-946C-4C8A2271FF72}" presName="dummy" presStyleCnt="0"/>
      <dgm:spPr/>
    </dgm:pt>
    <dgm:pt modelId="{45E05C4D-C6DF-44CB-A029-30986A4C250B}" type="pres">
      <dgm:prSet presAssocID="{D4D6073C-4BCC-450F-946C-4C8A2271FF7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6F81DBD-ACB6-4F60-8CA5-ACD61D37973F}" type="pres">
      <dgm:prSet presAssocID="{4B32BFC4-8A3D-4296-88B1-F885E67289C9}" presName="sibTrans" presStyleLbl="node1" presStyleIdx="1" presStyleCnt="4"/>
      <dgm:spPr/>
      <dgm:t>
        <a:bodyPr/>
        <a:lstStyle/>
        <a:p>
          <a:endParaRPr lang="en-CA"/>
        </a:p>
      </dgm:t>
    </dgm:pt>
    <dgm:pt modelId="{4E90EF03-9160-4CA3-B1D5-43F36B74F3A2}" type="pres">
      <dgm:prSet presAssocID="{840BF0AC-49F7-4B7B-ACC4-BC19247CF489}" presName="dummy" presStyleCnt="0"/>
      <dgm:spPr/>
    </dgm:pt>
    <dgm:pt modelId="{EA1AC0C8-5A24-4037-8021-82B2C64ED048}" type="pres">
      <dgm:prSet presAssocID="{840BF0AC-49F7-4B7B-ACC4-BC19247CF48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F4EA0-B4F7-46C1-8551-4B3E2B5D832C}" type="pres">
      <dgm:prSet presAssocID="{D1540ED9-E2E6-4099-912F-17B92DE860A3}" presName="sibTrans" presStyleLbl="node1" presStyleIdx="2" presStyleCnt="4"/>
      <dgm:spPr/>
      <dgm:t>
        <a:bodyPr/>
        <a:lstStyle/>
        <a:p>
          <a:endParaRPr lang="en-CA"/>
        </a:p>
      </dgm:t>
    </dgm:pt>
    <dgm:pt modelId="{9B8C4EA4-E73F-40C7-89C3-EA3B34905CA7}" type="pres">
      <dgm:prSet presAssocID="{9FEB4F12-3DBA-4369-BA1E-1E653088A55E}" presName="dummy" presStyleCnt="0"/>
      <dgm:spPr/>
    </dgm:pt>
    <dgm:pt modelId="{A85FE26D-72F1-4FC8-AAA4-1DD3C6EA9F0D}" type="pres">
      <dgm:prSet presAssocID="{9FEB4F12-3DBA-4369-BA1E-1E653088A55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834987-F9C5-42D2-880A-032780822EDE}" type="pres">
      <dgm:prSet presAssocID="{EE919AD3-2D92-4B62-A00E-C4B606702DC3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123C817C-C05D-48C0-A77B-9EE750E3E17A}" type="presOf" srcId="{840BF0AC-49F7-4B7B-ACC4-BC19247CF489}" destId="{EA1AC0C8-5A24-4037-8021-82B2C64ED048}" srcOrd="0" destOrd="0" presId="urn:microsoft.com/office/officeart/2005/8/layout/cycle1"/>
    <dgm:cxn modelId="{6ABC9DF4-7551-4C18-B1E4-511E3CF189B7}" type="presOf" srcId="{FAD0D4C5-0B41-49B4-9D29-6BDC33C6AC20}" destId="{529C1834-3CF4-48C7-A48D-BE87E62A17C9}" srcOrd="0" destOrd="0" presId="urn:microsoft.com/office/officeart/2005/8/layout/cycle1"/>
    <dgm:cxn modelId="{1461EB7B-F231-48CE-AE59-A905EA8EC3BE}" srcId="{FAD0D4C5-0B41-49B4-9D29-6BDC33C6AC20}" destId="{840BF0AC-49F7-4B7B-ACC4-BC19247CF489}" srcOrd="2" destOrd="0" parTransId="{3B295877-989E-41B9-BAB8-5B3BDA4D2166}" sibTransId="{D1540ED9-E2E6-4099-912F-17B92DE860A3}"/>
    <dgm:cxn modelId="{AE3250F5-AAFD-4079-9100-F2EBB1A3E021}" type="presOf" srcId="{4B32BFC4-8A3D-4296-88B1-F885E67289C9}" destId="{86F81DBD-ACB6-4F60-8CA5-ACD61D37973F}" srcOrd="0" destOrd="0" presId="urn:microsoft.com/office/officeart/2005/8/layout/cycle1"/>
    <dgm:cxn modelId="{9CAA6589-7212-4F88-A8D3-1E13E61A115A}" type="presOf" srcId="{D4D6073C-4BCC-450F-946C-4C8A2271FF72}" destId="{45E05C4D-C6DF-44CB-A029-30986A4C250B}" srcOrd="0" destOrd="0" presId="urn:microsoft.com/office/officeart/2005/8/layout/cycle1"/>
    <dgm:cxn modelId="{C0D3C9CE-CD25-46B4-B927-79E5C7527C53}" srcId="{FAD0D4C5-0B41-49B4-9D29-6BDC33C6AC20}" destId="{9FEB4F12-3DBA-4369-BA1E-1E653088A55E}" srcOrd="3" destOrd="0" parTransId="{A1C7DF1B-81E1-4DA9-9518-492569C12E86}" sibTransId="{EE919AD3-2D92-4B62-A00E-C4B606702DC3}"/>
    <dgm:cxn modelId="{B10282B6-4C1E-4D8E-9762-18B612B6F0C6}" type="presOf" srcId="{D1540ED9-E2E6-4099-912F-17B92DE860A3}" destId="{54FF4EA0-B4F7-46C1-8551-4B3E2B5D832C}" srcOrd="0" destOrd="0" presId="urn:microsoft.com/office/officeart/2005/8/layout/cycle1"/>
    <dgm:cxn modelId="{67B99DA6-D10F-4FA9-AD1B-E78EA21DB1A5}" type="presOf" srcId="{9D353312-7B9E-42DA-9788-01B463C88D83}" destId="{BE60EDEE-5352-4587-85A4-8513C7EC2D13}" srcOrd="0" destOrd="0" presId="urn:microsoft.com/office/officeart/2005/8/layout/cycle1"/>
    <dgm:cxn modelId="{AE4C50C8-52EE-404E-BE13-E258D093B4F4}" srcId="{FAD0D4C5-0B41-49B4-9D29-6BDC33C6AC20}" destId="{D4D6073C-4BCC-450F-946C-4C8A2271FF72}" srcOrd="1" destOrd="0" parTransId="{E49148F9-232C-4FAA-834C-C2B8F2D6E459}" sibTransId="{4B32BFC4-8A3D-4296-88B1-F885E67289C9}"/>
    <dgm:cxn modelId="{F052DDD6-9784-42FF-BB01-57660BDCD150}" type="presOf" srcId="{74821BFD-CF19-4CEE-A353-8ACCF323B239}" destId="{11D304DE-B2F5-4387-BF4E-2DD963FFC72E}" srcOrd="0" destOrd="0" presId="urn:microsoft.com/office/officeart/2005/8/layout/cycle1"/>
    <dgm:cxn modelId="{72C09681-EEB6-4E60-AF6F-E1FB1BCA0B5E}" srcId="{FAD0D4C5-0B41-49B4-9D29-6BDC33C6AC20}" destId="{9D353312-7B9E-42DA-9788-01B463C88D83}" srcOrd="0" destOrd="0" parTransId="{339E77D7-6F7E-40E4-80F3-74EA19E69B61}" sibTransId="{74821BFD-CF19-4CEE-A353-8ACCF323B239}"/>
    <dgm:cxn modelId="{25866ADE-3418-42D0-A921-ECE5B7588DB9}" type="presOf" srcId="{EE919AD3-2D92-4B62-A00E-C4B606702DC3}" destId="{76834987-F9C5-42D2-880A-032780822EDE}" srcOrd="0" destOrd="0" presId="urn:microsoft.com/office/officeart/2005/8/layout/cycle1"/>
    <dgm:cxn modelId="{7628F13C-AEA5-4FB2-A582-5406848E141C}" type="presOf" srcId="{9FEB4F12-3DBA-4369-BA1E-1E653088A55E}" destId="{A85FE26D-72F1-4FC8-AAA4-1DD3C6EA9F0D}" srcOrd="0" destOrd="0" presId="urn:microsoft.com/office/officeart/2005/8/layout/cycle1"/>
    <dgm:cxn modelId="{464F1E24-C291-4463-8881-A7F2814278F0}" type="presParOf" srcId="{529C1834-3CF4-48C7-A48D-BE87E62A17C9}" destId="{6C68CAA8-675F-4E01-8A67-DBD0EDA5B36B}" srcOrd="0" destOrd="0" presId="urn:microsoft.com/office/officeart/2005/8/layout/cycle1"/>
    <dgm:cxn modelId="{78F1EE9B-12AB-43F8-A095-FB7B5FE2880E}" type="presParOf" srcId="{529C1834-3CF4-48C7-A48D-BE87E62A17C9}" destId="{BE60EDEE-5352-4587-85A4-8513C7EC2D13}" srcOrd="1" destOrd="0" presId="urn:microsoft.com/office/officeart/2005/8/layout/cycle1"/>
    <dgm:cxn modelId="{4E219F3E-EE82-4835-807F-6081980B359C}" type="presParOf" srcId="{529C1834-3CF4-48C7-A48D-BE87E62A17C9}" destId="{11D304DE-B2F5-4387-BF4E-2DD963FFC72E}" srcOrd="2" destOrd="0" presId="urn:microsoft.com/office/officeart/2005/8/layout/cycle1"/>
    <dgm:cxn modelId="{7B979ABF-E2C5-4035-8D4F-F1AECEBCC1DF}" type="presParOf" srcId="{529C1834-3CF4-48C7-A48D-BE87E62A17C9}" destId="{2E4BFF6B-4F9F-4FD5-B9FD-60BB864D544C}" srcOrd="3" destOrd="0" presId="urn:microsoft.com/office/officeart/2005/8/layout/cycle1"/>
    <dgm:cxn modelId="{0A03CE72-358A-4C2A-BCD8-95185FA9AE9A}" type="presParOf" srcId="{529C1834-3CF4-48C7-A48D-BE87E62A17C9}" destId="{45E05C4D-C6DF-44CB-A029-30986A4C250B}" srcOrd="4" destOrd="0" presId="urn:microsoft.com/office/officeart/2005/8/layout/cycle1"/>
    <dgm:cxn modelId="{7F73A582-46B5-438D-871D-84860A99BB42}" type="presParOf" srcId="{529C1834-3CF4-48C7-A48D-BE87E62A17C9}" destId="{86F81DBD-ACB6-4F60-8CA5-ACD61D37973F}" srcOrd="5" destOrd="0" presId="urn:microsoft.com/office/officeart/2005/8/layout/cycle1"/>
    <dgm:cxn modelId="{5C699CDF-C471-47FA-93C2-9E53DD92F3F5}" type="presParOf" srcId="{529C1834-3CF4-48C7-A48D-BE87E62A17C9}" destId="{4E90EF03-9160-4CA3-B1D5-43F36B74F3A2}" srcOrd="6" destOrd="0" presId="urn:microsoft.com/office/officeart/2005/8/layout/cycle1"/>
    <dgm:cxn modelId="{0BE3ACF4-6A97-4489-A11E-D61F8827E094}" type="presParOf" srcId="{529C1834-3CF4-48C7-A48D-BE87E62A17C9}" destId="{EA1AC0C8-5A24-4037-8021-82B2C64ED048}" srcOrd="7" destOrd="0" presId="urn:microsoft.com/office/officeart/2005/8/layout/cycle1"/>
    <dgm:cxn modelId="{AFB7D919-445F-4C70-BEB5-75450699DB28}" type="presParOf" srcId="{529C1834-3CF4-48C7-A48D-BE87E62A17C9}" destId="{54FF4EA0-B4F7-46C1-8551-4B3E2B5D832C}" srcOrd="8" destOrd="0" presId="urn:microsoft.com/office/officeart/2005/8/layout/cycle1"/>
    <dgm:cxn modelId="{75ED2CFD-06EB-41A1-BC9B-6920D834A40C}" type="presParOf" srcId="{529C1834-3CF4-48C7-A48D-BE87E62A17C9}" destId="{9B8C4EA4-E73F-40C7-89C3-EA3B34905CA7}" srcOrd="9" destOrd="0" presId="urn:microsoft.com/office/officeart/2005/8/layout/cycle1"/>
    <dgm:cxn modelId="{A1FD710E-D53A-496C-8BB4-28865ECEF3EE}" type="presParOf" srcId="{529C1834-3CF4-48C7-A48D-BE87E62A17C9}" destId="{A85FE26D-72F1-4FC8-AAA4-1DD3C6EA9F0D}" srcOrd="10" destOrd="0" presId="urn:microsoft.com/office/officeart/2005/8/layout/cycle1"/>
    <dgm:cxn modelId="{5A363959-5D75-4636-BC98-56D62D952B83}" type="presParOf" srcId="{529C1834-3CF4-48C7-A48D-BE87E62A17C9}" destId="{76834987-F9C5-42D2-880A-032780822ED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CB704-B1F4-4C19-B29A-8A11F35146F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64EEEF2-6FE7-4FD5-89AF-CCDEE92C591A}">
      <dgm:prSet phldrT="[Text]"/>
      <dgm:spPr/>
      <dgm:t>
        <a:bodyPr/>
        <a:lstStyle/>
        <a:p>
          <a:r>
            <a:rPr lang="en-CA" dirty="0" smtClean="0"/>
            <a:t>Know Yourself</a:t>
          </a:r>
          <a:endParaRPr lang="en-CA" dirty="0"/>
        </a:p>
      </dgm:t>
    </dgm:pt>
    <dgm:pt modelId="{4B9EBEF6-2E8A-4E68-9932-3A4BC5508B8D}" type="parTrans" cxnId="{F096FED1-C117-423C-81EA-6699F5B29061}">
      <dgm:prSet/>
      <dgm:spPr/>
      <dgm:t>
        <a:bodyPr/>
        <a:lstStyle/>
        <a:p>
          <a:endParaRPr lang="en-CA"/>
        </a:p>
      </dgm:t>
    </dgm:pt>
    <dgm:pt modelId="{D96D4376-EB3B-416F-8AF2-8AD9CA8BFA19}" type="sibTrans" cxnId="{F096FED1-C117-423C-81EA-6699F5B29061}">
      <dgm:prSet/>
      <dgm:spPr/>
      <dgm:t>
        <a:bodyPr/>
        <a:lstStyle/>
        <a:p>
          <a:endParaRPr lang="en-CA"/>
        </a:p>
      </dgm:t>
    </dgm:pt>
    <dgm:pt modelId="{7A9463FA-B48C-487F-8F3C-66F21B2BDE44}">
      <dgm:prSet phldrT="[Text]"/>
      <dgm:spPr/>
      <dgm:t>
        <a:bodyPr/>
        <a:lstStyle/>
        <a:p>
          <a:r>
            <a:rPr lang="en-CA" dirty="0" smtClean="0"/>
            <a:t>Choose a Direction</a:t>
          </a:r>
          <a:endParaRPr lang="en-CA" dirty="0"/>
        </a:p>
      </dgm:t>
    </dgm:pt>
    <dgm:pt modelId="{3C7FD40B-0358-4ABE-B0BE-81ED9D792ACD}" type="parTrans" cxnId="{80722E0C-7375-4229-A475-01C1CC06E895}">
      <dgm:prSet/>
      <dgm:spPr/>
      <dgm:t>
        <a:bodyPr/>
        <a:lstStyle/>
        <a:p>
          <a:endParaRPr lang="en-CA"/>
        </a:p>
      </dgm:t>
    </dgm:pt>
    <dgm:pt modelId="{BE0F980C-47F1-4EA1-89D4-3F7BE63AF67E}" type="sibTrans" cxnId="{80722E0C-7375-4229-A475-01C1CC06E895}">
      <dgm:prSet/>
      <dgm:spPr/>
      <dgm:t>
        <a:bodyPr/>
        <a:lstStyle/>
        <a:p>
          <a:endParaRPr lang="en-CA"/>
        </a:p>
      </dgm:t>
    </dgm:pt>
    <dgm:pt modelId="{D8BD2442-FD90-4DE4-AAD9-904FB99CBCF4}">
      <dgm:prSet phldrT="[Text]"/>
      <dgm:spPr/>
      <dgm:t>
        <a:bodyPr/>
        <a:lstStyle/>
        <a:p>
          <a:r>
            <a:rPr lang="en-CA" dirty="0" smtClean="0"/>
            <a:t>Make it Happen</a:t>
          </a:r>
          <a:endParaRPr lang="en-CA" dirty="0"/>
        </a:p>
      </dgm:t>
    </dgm:pt>
    <dgm:pt modelId="{C5349484-16FD-4781-85E8-9A2525EA4B95}" type="parTrans" cxnId="{646E04A3-FB58-47B7-88C5-03573248BB82}">
      <dgm:prSet/>
      <dgm:spPr/>
      <dgm:t>
        <a:bodyPr/>
        <a:lstStyle/>
        <a:p>
          <a:endParaRPr lang="en-CA"/>
        </a:p>
      </dgm:t>
    </dgm:pt>
    <dgm:pt modelId="{DBB8DAB6-E876-444F-BA09-C2F4F78CB009}" type="sibTrans" cxnId="{646E04A3-FB58-47B7-88C5-03573248BB82}">
      <dgm:prSet/>
      <dgm:spPr/>
      <dgm:t>
        <a:bodyPr/>
        <a:lstStyle/>
        <a:p>
          <a:endParaRPr lang="en-CA"/>
        </a:p>
      </dgm:t>
    </dgm:pt>
    <dgm:pt modelId="{75BC358B-4468-49E1-A9BE-BA7B8893562B}">
      <dgm:prSet/>
      <dgm:spPr/>
      <dgm:t>
        <a:bodyPr/>
        <a:lstStyle/>
        <a:p>
          <a:r>
            <a:rPr lang="en-CA" dirty="0" smtClean="0"/>
            <a:t>Explore Possibilities</a:t>
          </a:r>
          <a:endParaRPr lang="en-CA" dirty="0"/>
        </a:p>
      </dgm:t>
    </dgm:pt>
    <dgm:pt modelId="{448B5909-71E7-412B-86BD-F61CEA713183}" type="parTrans" cxnId="{11A7D5BE-9A2D-40DD-B97D-EB4289454B88}">
      <dgm:prSet/>
      <dgm:spPr/>
      <dgm:t>
        <a:bodyPr/>
        <a:lstStyle/>
        <a:p>
          <a:endParaRPr lang="en-CA"/>
        </a:p>
      </dgm:t>
    </dgm:pt>
    <dgm:pt modelId="{F81EE987-D6CD-4A87-9870-998303D76780}" type="sibTrans" cxnId="{11A7D5BE-9A2D-40DD-B97D-EB4289454B88}">
      <dgm:prSet/>
      <dgm:spPr/>
      <dgm:t>
        <a:bodyPr/>
        <a:lstStyle/>
        <a:p>
          <a:endParaRPr lang="en-CA"/>
        </a:p>
      </dgm:t>
    </dgm:pt>
    <dgm:pt modelId="{6C8A01F8-D061-4F02-94B5-7FA2247AFEB5}" type="pres">
      <dgm:prSet presAssocID="{964CB704-B1F4-4C19-B29A-8A11F35146F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968169FD-427F-457C-A45A-288B980F9F42}" type="pres">
      <dgm:prSet presAssocID="{864EEEF2-6FE7-4FD5-89AF-CCDEE92C591A}" presName="Accent1" presStyleCnt="0"/>
      <dgm:spPr/>
    </dgm:pt>
    <dgm:pt modelId="{B1FD545B-FC94-4188-9802-EEE02D68ABC2}" type="pres">
      <dgm:prSet presAssocID="{864EEEF2-6FE7-4FD5-89AF-CCDEE92C591A}" presName="Accent" presStyleLbl="node1" presStyleIdx="0" presStyleCnt="4" custAng="21430978" custScaleX="110335" custScaleY="110324"/>
      <dgm:spPr>
        <a:solidFill>
          <a:srgbClr val="FF0000"/>
        </a:solidFill>
      </dgm:spPr>
    </dgm:pt>
    <dgm:pt modelId="{86F79232-2EA8-44B8-9EC5-839242A56A7C}" type="pres">
      <dgm:prSet presAssocID="{864EEEF2-6FE7-4FD5-89AF-CCDEE92C591A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C1A74C-3677-4A5D-A7B6-D1CA90A9FB65}" type="pres">
      <dgm:prSet presAssocID="{75BC358B-4468-49E1-A9BE-BA7B8893562B}" presName="Accent2" presStyleCnt="0"/>
      <dgm:spPr/>
    </dgm:pt>
    <dgm:pt modelId="{7CB91C6C-55D2-4261-AFE7-6AF2DBA9D0A4}" type="pres">
      <dgm:prSet presAssocID="{75BC358B-4468-49E1-A9BE-BA7B8893562B}" presName="Accent" presStyleLbl="node1" presStyleIdx="1" presStyleCnt="4" custScaleX="110335" custScaleY="110324"/>
      <dgm:spPr>
        <a:solidFill>
          <a:srgbClr val="FFC000"/>
        </a:solidFill>
      </dgm:spPr>
    </dgm:pt>
    <dgm:pt modelId="{C2DE0728-F752-48F0-AC39-111F7BDFEACD}" type="pres">
      <dgm:prSet presAssocID="{75BC358B-4468-49E1-A9BE-BA7B8893562B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C21736-0A62-482A-A0F0-D3180C6923A1}" type="pres">
      <dgm:prSet presAssocID="{7A9463FA-B48C-487F-8F3C-66F21B2BDE44}" presName="Accent3" presStyleCnt="0"/>
      <dgm:spPr/>
    </dgm:pt>
    <dgm:pt modelId="{9143AC8C-3009-4F6F-A0CD-39F0A5073EA7}" type="pres">
      <dgm:prSet presAssocID="{7A9463FA-B48C-487F-8F3C-66F21B2BDE44}" presName="Accent" presStyleLbl="node1" presStyleIdx="2" presStyleCnt="4" custScaleX="110335" custScaleY="110324"/>
      <dgm:spPr>
        <a:solidFill>
          <a:schemeClr val="accent1">
            <a:lumMod val="75000"/>
          </a:schemeClr>
        </a:solidFill>
      </dgm:spPr>
    </dgm:pt>
    <dgm:pt modelId="{AC51D7FE-9FFB-4AF2-BA79-F164A92D3442}" type="pres">
      <dgm:prSet presAssocID="{7A9463FA-B48C-487F-8F3C-66F21B2BDE44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8ECD24D-D3A8-460A-824A-83B21D7593CD}" type="pres">
      <dgm:prSet presAssocID="{D8BD2442-FD90-4DE4-AAD9-904FB99CBCF4}" presName="Accent4" presStyleCnt="0"/>
      <dgm:spPr/>
    </dgm:pt>
    <dgm:pt modelId="{C7D7F8D3-D68E-4421-B4C8-60A80BCC92E2}" type="pres">
      <dgm:prSet presAssocID="{D8BD2442-FD90-4DE4-AAD9-904FB99CBCF4}" presName="Accent" presStyleLbl="node1" presStyleIdx="3" presStyleCnt="4" custScaleX="104483" custScaleY="100469" custLinFactNeighborX="5206" custLinFactNeighborY="-4106"/>
      <dgm:spPr>
        <a:solidFill>
          <a:srgbClr val="00B050"/>
        </a:solidFill>
      </dgm:spPr>
    </dgm:pt>
    <dgm:pt modelId="{9CD1405F-7FAE-4966-BB3A-6213A57D018D}" type="pres">
      <dgm:prSet presAssocID="{D8BD2442-FD90-4DE4-AAD9-904FB99CBCF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A0BABFA-FE09-4AEF-A102-1E6165BA34FD}" type="presOf" srcId="{75BC358B-4468-49E1-A9BE-BA7B8893562B}" destId="{C2DE0728-F752-48F0-AC39-111F7BDFEACD}" srcOrd="0" destOrd="0" presId="urn:microsoft.com/office/officeart/2009/layout/CircleArrowProcess"/>
    <dgm:cxn modelId="{646E04A3-FB58-47B7-88C5-03573248BB82}" srcId="{964CB704-B1F4-4C19-B29A-8A11F35146F9}" destId="{D8BD2442-FD90-4DE4-AAD9-904FB99CBCF4}" srcOrd="3" destOrd="0" parTransId="{C5349484-16FD-4781-85E8-9A2525EA4B95}" sibTransId="{DBB8DAB6-E876-444F-BA09-C2F4F78CB009}"/>
    <dgm:cxn modelId="{93975BD1-8E01-4C2D-91FF-80570C6E3C09}" type="presOf" srcId="{964CB704-B1F4-4C19-B29A-8A11F35146F9}" destId="{6C8A01F8-D061-4F02-94B5-7FA2247AFEB5}" srcOrd="0" destOrd="0" presId="urn:microsoft.com/office/officeart/2009/layout/CircleArrowProcess"/>
    <dgm:cxn modelId="{F096FED1-C117-423C-81EA-6699F5B29061}" srcId="{964CB704-B1F4-4C19-B29A-8A11F35146F9}" destId="{864EEEF2-6FE7-4FD5-89AF-CCDEE92C591A}" srcOrd="0" destOrd="0" parTransId="{4B9EBEF6-2E8A-4E68-9932-3A4BC5508B8D}" sibTransId="{D96D4376-EB3B-416F-8AF2-8AD9CA8BFA19}"/>
    <dgm:cxn modelId="{9B30F2D9-EB83-4910-9393-AADD224B2142}" type="presOf" srcId="{864EEEF2-6FE7-4FD5-89AF-CCDEE92C591A}" destId="{86F79232-2EA8-44B8-9EC5-839242A56A7C}" srcOrd="0" destOrd="0" presId="urn:microsoft.com/office/officeart/2009/layout/CircleArrowProcess"/>
    <dgm:cxn modelId="{1D9E036C-954F-47D8-8A55-3C4DAF3C535B}" type="presOf" srcId="{D8BD2442-FD90-4DE4-AAD9-904FB99CBCF4}" destId="{9CD1405F-7FAE-4966-BB3A-6213A57D018D}" srcOrd="0" destOrd="0" presId="urn:microsoft.com/office/officeart/2009/layout/CircleArrowProcess"/>
    <dgm:cxn modelId="{C90D0302-7DE8-4FAD-91EB-80C02DB24EA0}" type="presOf" srcId="{7A9463FA-B48C-487F-8F3C-66F21B2BDE44}" destId="{AC51D7FE-9FFB-4AF2-BA79-F164A92D3442}" srcOrd="0" destOrd="0" presId="urn:microsoft.com/office/officeart/2009/layout/CircleArrowProcess"/>
    <dgm:cxn modelId="{11A7D5BE-9A2D-40DD-B97D-EB4289454B88}" srcId="{964CB704-B1F4-4C19-B29A-8A11F35146F9}" destId="{75BC358B-4468-49E1-A9BE-BA7B8893562B}" srcOrd="1" destOrd="0" parTransId="{448B5909-71E7-412B-86BD-F61CEA713183}" sibTransId="{F81EE987-D6CD-4A87-9870-998303D76780}"/>
    <dgm:cxn modelId="{80722E0C-7375-4229-A475-01C1CC06E895}" srcId="{964CB704-B1F4-4C19-B29A-8A11F35146F9}" destId="{7A9463FA-B48C-487F-8F3C-66F21B2BDE44}" srcOrd="2" destOrd="0" parTransId="{3C7FD40B-0358-4ABE-B0BE-81ED9D792ACD}" sibTransId="{BE0F980C-47F1-4EA1-89D4-3F7BE63AF67E}"/>
    <dgm:cxn modelId="{EB199444-9257-49E6-9EAB-2531B163AA39}" type="presParOf" srcId="{6C8A01F8-D061-4F02-94B5-7FA2247AFEB5}" destId="{968169FD-427F-457C-A45A-288B980F9F42}" srcOrd="0" destOrd="0" presId="urn:microsoft.com/office/officeart/2009/layout/CircleArrowProcess"/>
    <dgm:cxn modelId="{FA9260DC-3AF9-421B-A381-D10C7DE0FC92}" type="presParOf" srcId="{968169FD-427F-457C-A45A-288B980F9F42}" destId="{B1FD545B-FC94-4188-9802-EEE02D68ABC2}" srcOrd="0" destOrd="0" presId="urn:microsoft.com/office/officeart/2009/layout/CircleArrowProcess"/>
    <dgm:cxn modelId="{C714334A-E264-4B9A-A64B-C8C4E991EBA1}" type="presParOf" srcId="{6C8A01F8-D061-4F02-94B5-7FA2247AFEB5}" destId="{86F79232-2EA8-44B8-9EC5-839242A56A7C}" srcOrd="1" destOrd="0" presId="urn:microsoft.com/office/officeart/2009/layout/CircleArrowProcess"/>
    <dgm:cxn modelId="{94C94C65-821D-4405-B6DC-6B17A36F741F}" type="presParOf" srcId="{6C8A01F8-D061-4F02-94B5-7FA2247AFEB5}" destId="{7EC1A74C-3677-4A5D-A7B6-D1CA90A9FB65}" srcOrd="2" destOrd="0" presId="urn:microsoft.com/office/officeart/2009/layout/CircleArrowProcess"/>
    <dgm:cxn modelId="{32E92B0D-58F4-43ED-8831-857CFA22080F}" type="presParOf" srcId="{7EC1A74C-3677-4A5D-A7B6-D1CA90A9FB65}" destId="{7CB91C6C-55D2-4261-AFE7-6AF2DBA9D0A4}" srcOrd="0" destOrd="0" presId="urn:microsoft.com/office/officeart/2009/layout/CircleArrowProcess"/>
    <dgm:cxn modelId="{58C3BEB2-3880-4192-B319-AD73568B436B}" type="presParOf" srcId="{6C8A01F8-D061-4F02-94B5-7FA2247AFEB5}" destId="{C2DE0728-F752-48F0-AC39-111F7BDFEACD}" srcOrd="3" destOrd="0" presId="urn:microsoft.com/office/officeart/2009/layout/CircleArrowProcess"/>
    <dgm:cxn modelId="{1E6B990F-A3F9-4E4A-ACB8-903F7B04482F}" type="presParOf" srcId="{6C8A01F8-D061-4F02-94B5-7FA2247AFEB5}" destId="{13C21736-0A62-482A-A0F0-D3180C6923A1}" srcOrd="4" destOrd="0" presId="urn:microsoft.com/office/officeart/2009/layout/CircleArrowProcess"/>
    <dgm:cxn modelId="{A9972AF7-3EBB-49D1-B31E-7DF59459BED5}" type="presParOf" srcId="{13C21736-0A62-482A-A0F0-D3180C6923A1}" destId="{9143AC8C-3009-4F6F-A0CD-39F0A5073EA7}" srcOrd="0" destOrd="0" presId="urn:microsoft.com/office/officeart/2009/layout/CircleArrowProcess"/>
    <dgm:cxn modelId="{EF1F509F-E20D-4588-8360-03F9B9425B20}" type="presParOf" srcId="{6C8A01F8-D061-4F02-94B5-7FA2247AFEB5}" destId="{AC51D7FE-9FFB-4AF2-BA79-F164A92D3442}" srcOrd="5" destOrd="0" presId="urn:microsoft.com/office/officeart/2009/layout/CircleArrowProcess"/>
    <dgm:cxn modelId="{79D885FF-C490-4FD9-8F9A-2E3DFBB2FB78}" type="presParOf" srcId="{6C8A01F8-D061-4F02-94B5-7FA2247AFEB5}" destId="{68ECD24D-D3A8-460A-824A-83B21D7593CD}" srcOrd="6" destOrd="0" presId="urn:microsoft.com/office/officeart/2009/layout/CircleArrowProcess"/>
    <dgm:cxn modelId="{313F7956-7BBD-4A67-8914-C0BAD3ABEF52}" type="presParOf" srcId="{68ECD24D-D3A8-460A-824A-83B21D7593CD}" destId="{C7D7F8D3-D68E-4421-B4C8-60A80BCC92E2}" srcOrd="0" destOrd="0" presId="urn:microsoft.com/office/officeart/2009/layout/CircleArrowProcess"/>
    <dgm:cxn modelId="{382A3DE6-57FC-4F8D-BDEB-C0AB6C11E2EA}" type="presParOf" srcId="{6C8A01F8-D061-4F02-94B5-7FA2247AFEB5}" destId="{9CD1405F-7FAE-4966-BB3A-6213A57D018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14226-E966-43FB-89DB-B8C931795356}" type="datetimeFigureOut">
              <a:rPr lang="en-CA" smtClean="0"/>
              <a:t>10/01/2016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6F2F-EC0C-4AD0-80CE-01EB6358AD3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292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Alberta High School Completion Strategic</a:t>
            </a:r>
            <a:r>
              <a:rPr lang="en-US" baseline="0" dirty="0" smtClean="0"/>
              <a:t> Framework https://ideas.education.alberta.ca/hsc/about/</a:t>
            </a:r>
          </a:p>
          <a:p>
            <a:r>
              <a:rPr lang="en-US" dirty="0" smtClean="0"/>
              <a:t>Campus Alberta</a:t>
            </a:r>
            <a:r>
              <a:rPr lang="en-US" baseline="0" dirty="0" smtClean="0"/>
              <a:t> Planning Resource – A Learner Enabling System http://iae.alberta.ca/post-secondary/policy/capr/alearnerenablingsystem.aspx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6F2F-EC0C-4AD0-80CE-01EB6358AD3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843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http://business.financialpost.com/executive/careers/five-trends-that-will-shape-the-labour-market-landscape-in-canada-this-year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6F2F-EC0C-4AD0-80CE-01EB6358AD3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725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Stats</a:t>
            </a:r>
            <a:r>
              <a:rPr lang="en-CA" baseline="0" dirty="0" smtClean="0"/>
              <a:t> Canada http://www.statcan.gc.ca/tables-tableaux/sum-som/l01/cst01/educ50a-eng.htm</a:t>
            </a:r>
          </a:p>
          <a:p>
            <a:r>
              <a:rPr lang="en-CA" baseline="0" dirty="0" smtClean="0"/>
              <a:t>BMO Canada http://www.huffingtonpost.ca/2013/08/14/alberta-student-debt-bmo-survey_n_3758535.html</a:t>
            </a:r>
          </a:p>
          <a:p>
            <a:r>
              <a:rPr lang="en-CA" dirty="0" smtClean="0"/>
              <a:t>CIBC study http://www.ctvnews.ca/business/canada-s-youth-at-risk-of-chronic-unemployment-cibc-study-1.1334197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F557F-0EFC-4348-8223-94C2B4F815D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535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Dimensions of Youth Employment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Canada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Benjamin Tal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6F2F-EC0C-4AD0-80CE-01EB6358AD3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882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155FA-75E6-49BA-881A-2E5121A8C0FB}" type="slidenum">
              <a:rPr lang="en-CA" altLang="en-US" smtClean="0"/>
              <a:pPr/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8743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Career Practitioners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Lethbridge school district #51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1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5876310"/>
              </p:ext>
            </p:extLst>
          </p:nvPr>
        </p:nvGraphicFramePr>
        <p:xfrm>
          <a:off x="2095500" y="635000"/>
          <a:ext cx="73406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6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288" y="395925"/>
            <a:ext cx="8515546" cy="1263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Don’t Let This Happen to You</a:t>
            </a:r>
            <a:endParaRPr lang="en-US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58" y="2177592"/>
            <a:ext cx="5199005" cy="40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555400"/>
              </p:ext>
            </p:extLst>
          </p:nvPr>
        </p:nvGraphicFramePr>
        <p:xfrm>
          <a:off x="5567363" y="355600"/>
          <a:ext cx="6240462" cy="530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0685" y="1779815"/>
            <a:ext cx="4392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Guidelines to Career Planning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532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ular Arrow 1"/>
          <p:cNvSpPr/>
          <p:nvPr/>
        </p:nvSpPr>
        <p:spPr>
          <a:xfrm rot="187625">
            <a:off x="1630449" y="399324"/>
            <a:ext cx="3627103" cy="364251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2571658" y="1420932"/>
            <a:ext cx="1744686" cy="1599295"/>
            <a:chOff x="1530166" y="179358"/>
            <a:chExt cx="1831920" cy="1679260"/>
          </a:xfrm>
        </p:grpSpPr>
        <p:sp>
          <p:nvSpPr>
            <p:cNvPr id="4" name="Rectangle 3"/>
            <p:cNvSpPr/>
            <p:nvPr/>
          </p:nvSpPr>
          <p:spPr>
            <a:xfrm>
              <a:off x="2171750" y="591996"/>
              <a:ext cx="854072" cy="426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530166" y="179358"/>
              <a:ext cx="1831920" cy="1679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57" tIns="7257" rIns="7257" bIns="7257" numCol="1" spcCol="1270" anchor="ctr" anchorCtr="0">
              <a:noAutofit/>
            </a:bodyPr>
            <a:lstStyle/>
            <a:p>
              <a:pPr algn="ctr" defTabSz="5080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048" dirty="0"/>
                <a:t>Know Yourself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72064" y="3020227"/>
            <a:ext cx="4003620" cy="257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Knowing yourself means knowing:</a:t>
            </a:r>
          </a:p>
          <a:p>
            <a:r>
              <a:rPr lang="en-US" sz="2400" dirty="0"/>
              <a:t>What you like and what you don’t</a:t>
            </a:r>
          </a:p>
          <a:p>
            <a:r>
              <a:rPr lang="en-US" sz="2400" dirty="0"/>
              <a:t>What is important to you</a:t>
            </a:r>
          </a:p>
          <a:p>
            <a:r>
              <a:rPr lang="en-US" sz="2400" dirty="0"/>
              <a:t>What are you good at</a:t>
            </a:r>
          </a:p>
          <a:p>
            <a:endParaRPr lang="en-CA" sz="1714" dirty="0"/>
          </a:p>
        </p:txBody>
      </p:sp>
    </p:spTree>
    <p:extLst>
      <p:ext uri="{BB962C8B-B14F-4D97-AF65-F5344CB8AC3E}">
        <p14:creationId xmlns:p14="http://schemas.microsoft.com/office/powerpoint/2010/main" val="19628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1516200" y="593886"/>
            <a:ext cx="3852848" cy="363476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2636099" y="2207937"/>
            <a:ext cx="2732949" cy="406659"/>
            <a:chOff x="1744857" y="1473175"/>
            <a:chExt cx="854072" cy="426992"/>
          </a:xfrm>
        </p:grpSpPr>
        <p:sp>
          <p:nvSpPr>
            <p:cNvPr id="4" name="Rectangle 3"/>
            <p:cNvSpPr/>
            <p:nvPr/>
          </p:nvSpPr>
          <p:spPr>
            <a:xfrm>
              <a:off x="1744857" y="1473175"/>
              <a:ext cx="854072" cy="426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744857" y="1473175"/>
              <a:ext cx="854072" cy="42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57" tIns="7257" rIns="7257" bIns="7257" numCol="1" spcCol="1270" anchor="ctr" anchorCtr="0">
              <a:noAutofit/>
            </a:bodyPr>
            <a:lstStyle/>
            <a:p>
              <a:pPr algn="ctr" defTabSz="5080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429" dirty="0"/>
                <a:t>Explore Possibilities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15834" y="3028319"/>
            <a:ext cx="319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Researching potential occupations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89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ular Arrow 1"/>
          <p:cNvSpPr/>
          <p:nvPr/>
        </p:nvSpPr>
        <p:spPr>
          <a:xfrm rot="843883">
            <a:off x="1314249" y="460043"/>
            <a:ext cx="3905115" cy="360585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2402830" y="2059642"/>
            <a:ext cx="2049221" cy="406659"/>
            <a:chOff x="2171750" y="2354354"/>
            <a:chExt cx="854072" cy="426992"/>
          </a:xfrm>
        </p:grpSpPr>
        <p:sp>
          <p:nvSpPr>
            <p:cNvPr id="4" name="Rectangle 3"/>
            <p:cNvSpPr/>
            <p:nvPr/>
          </p:nvSpPr>
          <p:spPr>
            <a:xfrm>
              <a:off x="2171750" y="2354354"/>
              <a:ext cx="854072" cy="426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71750" y="2354354"/>
              <a:ext cx="854072" cy="42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57" tIns="7257" rIns="7257" bIns="7257" numCol="1" spcCol="1270" anchor="ctr" anchorCtr="0">
              <a:noAutofit/>
            </a:bodyPr>
            <a:lstStyle/>
            <a:p>
              <a:pPr algn="ctr" defTabSz="5080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429" dirty="0"/>
                <a:t>Choose a Direction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98974" y="2262971"/>
            <a:ext cx="3489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out what you need to pursue your occupation of choice</a:t>
            </a:r>
          </a:p>
          <a:p>
            <a:pPr marL="326578" indent="-326578">
              <a:buFontTx/>
              <a:buChar char="-"/>
            </a:pPr>
            <a:r>
              <a:rPr lang="en-US" sz="2400" dirty="0"/>
              <a:t>On the job training</a:t>
            </a:r>
          </a:p>
          <a:p>
            <a:pPr marL="326578" indent="-326578">
              <a:buFontTx/>
              <a:buChar char="-"/>
            </a:pPr>
            <a:r>
              <a:rPr lang="en-US" sz="2400" dirty="0"/>
              <a:t>Apprenticeship</a:t>
            </a:r>
          </a:p>
          <a:p>
            <a:pPr marL="326578" indent="-326578">
              <a:buFontTx/>
              <a:buChar char="-"/>
            </a:pPr>
            <a:r>
              <a:rPr lang="en-US" sz="2400" dirty="0"/>
              <a:t>Certificate</a:t>
            </a:r>
          </a:p>
          <a:p>
            <a:pPr marL="326578" indent="-326578">
              <a:buFontTx/>
              <a:buChar char="-"/>
            </a:pPr>
            <a:r>
              <a:rPr lang="en-US" sz="2400" dirty="0"/>
              <a:t>Diploma</a:t>
            </a:r>
          </a:p>
          <a:p>
            <a:pPr marL="326578" indent="-326578">
              <a:buFontTx/>
              <a:buChar char="-"/>
            </a:pPr>
            <a:r>
              <a:rPr lang="en-US" sz="2400" dirty="0"/>
              <a:t>Applied Degree</a:t>
            </a:r>
          </a:p>
          <a:p>
            <a:pPr marL="326578" indent="-326578">
              <a:buFontTx/>
              <a:buChar char="-"/>
            </a:pPr>
            <a:r>
              <a:rPr lang="en-US" sz="2400" dirty="0"/>
              <a:t>Bachelor Degree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287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1806981" y="739277"/>
            <a:ext cx="3271211" cy="3053199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2824714" y="1393532"/>
            <a:ext cx="4448164" cy="2453000"/>
            <a:chOff x="-2071643" y="1086875"/>
            <a:chExt cx="4670572" cy="2575650"/>
          </a:xfrm>
        </p:grpSpPr>
        <p:sp>
          <p:nvSpPr>
            <p:cNvPr id="4" name="Rectangle 3"/>
            <p:cNvSpPr/>
            <p:nvPr/>
          </p:nvSpPr>
          <p:spPr>
            <a:xfrm>
              <a:off x="1744857" y="3235533"/>
              <a:ext cx="854072" cy="426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-2071643" y="1086875"/>
              <a:ext cx="1602930" cy="1831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57" tIns="7257" rIns="7257" bIns="7257" numCol="1" spcCol="1270" anchor="ctr" anchorCtr="0">
              <a:noAutofit/>
            </a:bodyPr>
            <a:lstStyle/>
            <a:p>
              <a:pPr algn="ctr" defTabSz="5080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38" dirty="0"/>
                <a:t>Make it Happen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79185" y="3138218"/>
            <a:ext cx="3343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Identify your goals</a:t>
            </a:r>
          </a:p>
          <a:p>
            <a:r>
              <a:rPr lang="en-US" sz="2400" dirty="0"/>
              <a:t>Make plans</a:t>
            </a:r>
          </a:p>
          <a:p>
            <a:r>
              <a:rPr lang="en-US" sz="2400" dirty="0"/>
              <a:t>Put your plans into action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248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426" y="128588"/>
            <a:ext cx="912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Sample activities the Career Practitioner and student may engage in are as follows:</a:t>
            </a:r>
            <a:endParaRPr lang="en-CA" sz="3600" dirty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63141" y="1785725"/>
            <a:ext cx="333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000" i="1" dirty="0">
                <a:latin typeface="Aharoni" panose="02010803020104030203" pitchFamily="2" charset="-79"/>
                <a:cs typeface="Aharoni" panose="02010803020104030203" pitchFamily="2" charset="-79"/>
              </a:rPr>
              <a:t>Assessing goals</a:t>
            </a:r>
            <a:endParaRPr lang="en-CA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990410" y="1277895"/>
            <a:ext cx="29289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i="1" dirty="0"/>
              <a:t>Orientation to </a:t>
            </a:r>
            <a:r>
              <a:rPr lang="en-CA" sz="3200" i="1" dirty="0" err="1"/>
              <a:t>myBlueprint</a:t>
            </a:r>
            <a:r>
              <a:rPr lang="en-CA" sz="3200" i="1" dirty="0"/>
              <a:t> and Career Cruising </a:t>
            </a:r>
            <a:endParaRPr lang="en-CA" sz="3200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826188" y="2666377"/>
            <a:ext cx="29289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i="1" dirty="0"/>
              <a:t>Scholarship Information</a:t>
            </a:r>
            <a:endParaRPr lang="en-CA" sz="3200" dirty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9313550" y="2898798"/>
            <a:ext cx="29289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i="1" dirty="0">
                <a:latin typeface="Arial Rounded MT Bold" panose="020F0704030504030204" pitchFamily="34" charset="0"/>
              </a:rPr>
              <a:t>Post-Secondary Applications</a:t>
            </a:r>
            <a:endParaRPr lang="en-CA" sz="3200" dirty="0">
              <a:latin typeface="Arial Rounded MT Bold" panose="020F0704030504030204" pitchFamily="34" charset="0"/>
            </a:endParaRP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739754" y="1553571"/>
            <a:ext cx="48029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i="1" dirty="0">
                <a:latin typeface="Batang" panose="02030600000101010101" pitchFamily="18" charset="-127"/>
                <a:ea typeface="Batang" panose="02030600000101010101" pitchFamily="18" charset="-127"/>
              </a:rPr>
              <a:t>Completing Career and Interest Assessments</a:t>
            </a:r>
            <a:endParaRPr lang="en-CA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59618" y="4320294"/>
            <a:ext cx="29289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i="1" dirty="0"/>
              <a:t>Post-Secondary Research</a:t>
            </a:r>
            <a:endParaRPr lang="en-CA" sz="3200" dirty="0"/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434975" y="2675279"/>
            <a:ext cx="29289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i="1" dirty="0"/>
              <a:t>Resume Development</a:t>
            </a:r>
            <a:endParaRPr lang="en-CA" sz="3200" dirty="0"/>
          </a:p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8633077" y="4952666"/>
            <a:ext cx="3411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/>
              <a:t>Job Search Support</a:t>
            </a:r>
            <a:endParaRPr lang="en-CA" sz="3200" dirty="0"/>
          </a:p>
          <a:p>
            <a:pPr lvl="0"/>
            <a:endParaRPr lang="en-CA" sz="3000" dirty="0"/>
          </a:p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06784" y="2472920"/>
            <a:ext cx="29289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i="1" dirty="0"/>
              <a:t>Evaluation of high school courses and discussing future course selection</a:t>
            </a:r>
            <a:endParaRPr lang="en-CA" sz="2400" dirty="0"/>
          </a:p>
          <a:p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3267913" y="4015879"/>
            <a:ext cx="6096000" cy="16471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C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Connecting students with related community services, school based events and off-site activities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50" y="842963"/>
            <a:ext cx="7229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Have Questions?</a:t>
            </a:r>
          </a:p>
          <a:p>
            <a:r>
              <a:rPr lang="en-US" sz="4400" dirty="0" smtClean="0"/>
              <a:t>Contact your school Career Practitioner today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Phone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In person appointments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191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0"/>
            <a:ext cx="9829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3600" b="1" dirty="0" smtClean="0"/>
          </a:p>
          <a:p>
            <a:r>
              <a:rPr lang="en-CA" sz="3600" b="1" dirty="0" smtClean="0"/>
              <a:t>What </a:t>
            </a:r>
            <a:r>
              <a:rPr lang="en-CA" sz="3600" b="1" dirty="0"/>
              <a:t>is Career Development</a:t>
            </a:r>
            <a:r>
              <a:rPr lang="en-CA" sz="3600" b="1" dirty="0" smtClean="0"/>
              <a:t>?</a:t>
            </a:r>
          </a:p>
          <a:p>
            <a:endParaRPr lang="en-CA" sz="3600" b="1" dirty="0"/>
          </a:p>
          <a:p>
            <a:r>
              <a:rPr lang="en-CA" sz="3600" dirty="0"/>
              <a:t>“Career Development is the lifelong process of managing learning, work, leisure, and transitions in order to move toward a personally determined and evolving preferred future.”</a:t>
            </a:r>
          </a:p>
          <a:p>
            <a:endParaRPr lang="en-CA" sz="3000" dirty="0" smtClean="0"/>
          </a:p>
          <a:p>
            <a:r>
              <a:rPr lang="en-CA" sz="3000" dirty="0" smtClean="0"/>
              <a:t>Source</a:t>
            </a:r>
            <a:r>
              <a:rPr lang="en-CA" sz="3000" dirty="0"/>
              <a:t>: Canadian Standards and Guidelines for Career Development Practitioners.</a:t>
            </a:r>
          </a:p>
        </p:txBody>
      </p:sp>
    </p:spTree>
    <p:extLst>
      <p:ext uri="{BB962C8B-B14F-4D97-AF65-F5344CB8AC3E}">
        <p14:creationId xmlns:p14="http://schemas.microsoft.com/office/powerpoint/2010/main" val="29352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96924" y="1231899"/>
            <a:ext cx="5426158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Career Practitioner</a:t>
            </a:r>
            <a:endParaRPr lang="en-CA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050924" y="2870199"/>
            <a:ext cx="5426158" cy="1828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R</a:t>
            </a:r>
            <a:r>
              <a:rPr lang="en-CA" dirty="0" smtClean="0"/>
              <a:t>ole: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Support students by bringing awareness to the career planning process so they can make informed decisions about employment and post-secondary options</a:t>
            </a:r>
            <a:endParaRPr lang="en-CA" dirty="0"/>
          </a:p>
        </p:txBody>
      </p:sp>
      <p:pic>
        <p:nvPicPr>
          <p:cNvPr id="8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7" y="1421027"/>
            <a:ext cx="4925913" cy="3277971"/>
          </a:xfrm>
          <a:prstGeom prst="roundRect">
            <a:avLst>
              <a:gd name="adj" fmla="val 4280"/>
            </a:avLst>
          </a:prstGeom>
        </p:spPr>
      </p:pic>
    </p:spTree>
    <p:extLst>
      <p:ext uri="{BB962C8B-B14F-4D97-AF65-F5344CB8AC3E}">
        <p14:creationId xmlns:p14="http://schemas.microsoft.com/office/powerpoint/2010/main" val="15563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3341" y="2989319"/>
            <a:ext cx="2605321" cy="879372"/>
          </a:xfrm>
          <a:prstGeom prst="rect">
            <a:avLst/>
          </a:prstGeom>
          <a:noFill/>
        </p:spPr>
        <p:txBody>
          <a:bodyPr wrap="none" lIns="87086" tIns="43543" rIns="87086" bIns="43543">
            <a:spAutoFit/>
          </a:bodyPr>
          <a:lstStyle/>
          <a:p>
            <a:pPr algn="ctr"/>
            <a:r>
              <a:rPr lang="en-US" sz="514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0257" y="4301343"/>
            <a:ext cx="2180857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4" dirty="0"/>
              <a:t>(my favorite)</a:t>
            </a:r>
            <a:endParaRPr lang="en-CA" sz="1714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72" y="739276"/>
            <a:ext cx="2754342" cy="2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951" y="386061"/>
            <a:ext cx="7778390" cy="624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578" indent="-326578">
              <a:buFont typeface="Arial" panose="020B0604020202020204" pitchFamily="34" charset="0"/>
              <a:buChar char="•"/>
            </a:pPr>
            <a:r>
              <a:rPr lang="en-CA" sz="3429" dirty="0" smtClean="0"/>
              <a:t>74.9% of </a:t>
            </a:r>
            <a:r>
              <a:rPr lang="en-CA" sz="3429" dirty="0"/>
              <a:t>students </a:t>
            </a:r>
            <a:r>
              <a:rPr lang="en-CA" sz="3429" dirty="0" smtClean="0"/>
              <a:t>in Alberta graduate after three years of entering high school</a:t>
            </a:r>
          </a:p>
          <a:p>
            <a:r>
              <a:rPr lang="en-US" sz="3429" dirty="0" smtClean="0"/>
              <a:t>						</a:t>
            </a:r>
            <a:endParaRPr lang="en-CA" sz="3429" dirty="0" smtClean="0"/>
          </a:p>
          <a:p>
            <a:pPr marL="783778" lvl="1" indent="-326578">
              <a:buFont typeface="Arial" panose="020B0604020202020204" pitchFamily="34" charset="0"/>
              <a:buChar char="•"/>
            </a:pPr>
            <a:r>
              <a:rPr lang="en-CA" sz="3429" dirty="0" smtClean="0"/>
              <a:t>of </a:t>
            </a:r>
            <a:r>
              <a:rPr lang="en-CA" sz="3429" dirty="0"/>
              <a:t>those graduates only 40% go on to post-secondary education </a:t>
            </a: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CA" sz="3429" dirty="0"/>
          </a:p>
          <a:p>
            <a:pPr marL="326578" indent="-326578">
              <a:buFont typeface="Arial" panose="020B0604020202020204" pitchFamily="34" charset="0"/>
              <a:buChar char="•"/>
            </a:pPr>
            <a:r>
              <a:rPr lang="en-CA" sz="3429" dirty="0"/>
              <a:t>Estimates show that 70% of new positions in the labor market will require some level of post-secondary </a:t>
            </a:r>
            <a:r>
              <a:rPr lang="en-CA" sz="3429" dirty="0" smtClean="0"/>
              <a:t>education  </a:t>
            </a:r>
            <a:endParaRPr lang="en-CA" sz="3429" dirty="0"/>
          </a:p>
          <a:p>
            <a:pPr lvl="0"/>
            <a:endParaRPr lang="en-CA" sz="3429" dirty="0"/>
          </a:p>
          <a:p>
            <a:pPr lvl="0"/>
            <a:endParaRPr lang="en-CA" sz="2286" dirty="0"/>
          </a:p>
          <a:p>
            <a:pPr lvl="0"/>
            <a:endParaRPr lang="en-CA" sz="1714" dirty="0"/>
          </a:p>
          <a:p>
            <a:endParaRPr lang="en-CA" sz="1714" dirty="0"/>
          </a:p>
        </p:txBody>
      </p:sp>
    </p:spTree>
    <p:extLst>
      <p:ext uri="{BB962C8B-B14F-4D97-AF65-F5344CB8AC3E}">
        <p14:creationId xmlns:p14="http://schemas.microsoft.com/office/powerpoint/2010/main" val="10409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848" y="811972"/>
            <a:ext cx="7633000" cy="557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578" indent="-326578">
              <a:buFont typeface="Arial" panose="020B0604020202020204" pitchFamily="34" charset="0"/>
              <a:buChar char="•"/>
            </a:pPr>
            <a:r>
              <a:rPr lang="en-CA" sz="3429" dirty="0"/>
              <a:t>Students are choosing post-secondary studies that leave them unemployed or underemployed</a:t>
            </a: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CA" sz="3429" dirty="0"/>
          </a:p>
          <a:p>
            <a:pPr marL="326578" indent="-326578">
              <a:buFont typeface="Arial" panose="020B0604020202020204" pitchFamily="34" charset="0"/>
              <a:buChar char="•"/>
            </a:pPr>
            <a:r>
              <a:rPr lang="en-CA" sz="3429" dirty="0"/>
              <a:t>“…contributing factors to youth unemployment… a mismatch in skills and graduates having to work part-time jobs because their chosen industry is over-saturated.”</a:t>
            </a: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3048" dirty="0"/>
          </a:p>
          <a:p>
            <a:endParaRPr lang="en-CA" sz="1714" dirty="0"/>
          </a:p>
        </p:txBody>
      </p:sp>
    </p:spTree>
    <p:extLst>
      <p:ext uri="{BB962C8B-B14F-4D97-AF65-F5344CB8AC3E}">
        <p14:creationId xmlns:p14="http://schemas.microsoft.com/office/powerpoint/2010/main" val="25229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960" y="71797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Post-Secondary-Financial Statistics</a:t>
            </a:r>
            <a:endParaRPr lang="en-C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03120" y="3322939"/>
            <a:ext cx="483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Average amount of  student debt in Alberta after graduation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03120" y="2025848"/>
            <a:ext cx="524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Average undergraduate tuition for full time students per year across Canada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64241" y="3795563"/>
            <a:ext cx="394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$28,000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1861" y="2702599"/>
            <a:ext cx="196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$5,959</a:t>
            </a:r>
            <a:endParaRPr lang="en-C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482" y="131135"/>
            <a:ext cx="5049756" cy="67268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000" y="6966635"/>
            <a:ext cx="770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http://www.statcan.gc.ca/tables-tableaux/sum-som/l01/cst01/educ50a-eng.htm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00" y="7617395"/>
            <a:ext cx="796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http://research.cibcwm.com/economic_public/download/if_2013-0826.pdf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" y="4856744"/>
            <a:ext cx="718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cost of a Bachelor’s Degree today is 20% higher than it was in the late 2000’s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154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758" y="1996013"/>
            <a:ext cx="43687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/>
              <a:t>Number of Canadian youth between the ages of 15-24 that are currently not working or enrolled in school?</a:t>
            </a:r>
            <a:endParaRPr lang="en-CA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390042" y="4307244"/>
            <a:ext cx="1130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solidFill>
                  <a:srgbClr val="FF0000"/>
                </a:solidFill>
              </a:rPr>
              <a:t>1 in 10</a:t>
            </a:r>
            <a:endParaRPr lang="en-CA" sz="2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35" y="331198"/>
            <a:ext cx="4374019" cy="2996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180" y="6909832"/>
            <a:ext cx="1049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http://www.ctvnews.ca/business/canada-s-youth-at-risk-of-chronic-unemployment-cibc-study-1.1334197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14" y="3365500"/>
            <a:ext cx="4541069" cy="3009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4733" y="38100"/>
            <a:ext cx="269734" cy="63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1898486" y="38100"/>
            <a:ext cx="269734" cy="637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9568214" y="-1999076"/>
            <a:ext cx="293098" cy="436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117600" y="331198"/>
            <a:ext cx="588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Youth Unemployment Stats</a:t>
            </a:r>
            <a:endParaRPr lang="en-CA" sz="3600" dirty="0"/>
          </a:p>
        </p:txBody>
      </p:sp>
      <p:sp>
        <p:nvSpPr>
          <p:cNvPr id="13" name="Rectangle 12"/>
          <p:cNvSpPr/>
          <p:nvPr/>
        </p:nvSpPr>
        <p:spPr>
          <a:xfrm>
            <a:off x="325180" y="7504126"/>
            <a:ext cx="1060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http://www.advisor.ca/news/industry-news/educated-youth-struggle-to-find-good-jobs-cibc-120881</a:t>
            </a:r>
          </a:p>
        </p:txBody>
      </p:sp>
    </p:spTree>
    <p:extLst>
      <p:ext uri="{BB962C8B-B14F-4D97-AF65-F5344CB8AC3E}">
        <p14:creationId xmlns:p14="http://schemas.microsoft.com/office/powerpoint/2010/main" val="26873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9407" y="1039079"/>
            <a:ext cx="8200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One in five youth between the ages of 15-24 who are currently unemployed have never held a job</a:t>
            </a:r>
            <a:endParaRPr lang="en-C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24506" y="3242797"/>
            <a:ext cx="5876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This </a:t>
            </a:r>
            <a:r>
              <a:rPr lang="en-CA" sz="2200" dirty="0"/>
              <a:t>number is 40% </a:t>
            </a:r>
            <a:r>
              <a:rPr lang="en-CA" sz="2200" dirty="0" smtClean="0"/>
              <a:t>greater </a:t>
            </a:r>
            <a:r>
              <a:rPr lang="en-CA" sz="2200" dirty="0"/>
              <a:t>than the </a:t>
            </a:r>
            <a:r>
              <a:rPr lang="en-CA" sz="2200" dirty="0" smtClean="0"/>
              <a:t>long term historical average</a:t>
            </a:r>
            <a:endParaRPr lang="en-CA" sz="2200" dirty="0"/>
          </a:p>
        </p:txBody>
      </p:sp>
      <p:sp>
        <p:nvSpPr>
          <p:cNvPr id="2" name="Rectangle 1"/>
          <p:cNvSpPr/>
          <p:nvPr/>
        </p:nvSpPr>
        <p:spPr>
          <a:xfrm>
            <a:off x="1397000" y="7169835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http://research.cibcwm.com/economic_public/download/if_2013-0620.pdf</a:t>
            </a:r>
          </a:p>
        </p:txBody>
      </p:sp>
    </p:spTree>
    <p:extLst>
      <p:ext uri="{BB962C8B-B14F-4D97-AF65-F5344CB8AC3E}">
        <p14:creationId xmlns:p14="http://schemas.microsoft.com/office/powerpoint/2010/main" val="18053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9D05A02FD4A4F995B3219EDF801C7" ma:contentTypeVersion="0" ma:contentTypeDescription="Create a new document." ma:contentTypeScope="" ma:versionID="e985ae43a63a19496c10cd146f0ef6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580DAC-C586-4A4D-AE99-9C0390C4E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44A2FC-67B8-4FAA-B49A-1DA1D085B344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15DCF37-BC9B-4FA0-B8C4-659208BC6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2068</TotalTime>
  <Words>476</Words>
  <Application>Microsoft Office PowerPoint</Application>
  <PresentationFormat>Widescreen</PresentationFormat>
  <Paragraphs>99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Batang</vt:lpstr>
      <vt:lpstr>Aharoni</vt:lpstr>
      <vt:lpstr>Arial</vt:lpstr>
      <vt:lpstr>Arial Rounded MT Bold</vt:lpstr>
      <vt:lpstr>Calibri</vt:lpstr>
      <vt:lpstr>Calibri Light</vt:lpstr>
      <vt:lpstr>Times New Roman</vt:lpstr>
      <vt:lpstr>Retrospect</vt:lpstr>
      <vt:lpstr>Career Practitioners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Lethbridge School District $51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Larson</dc:creator>
  <cp:lastModifiedBy>Cheryl Gilmore</cp:lastModifiedBy>
  <cp:revision>95</cp:revision>
  <dcterms:created xsi:type="dcterms:W3CDTF">2014-05-21T17:33:57Z</dcterms:created>
  <dcterms:modified xsi:type="dcterms:W3CDTF">2016-01-11T00:20:20Z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0x010100E359D05A02FD4A4F995B3219EDF801C7</vt:lpwstr>
  </property>
</Properties>
</file>