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94" r:id="rId2"/>
    <p:sldId id="257" r:id="rId3"/>
    <p:sldId id="259" r:id="rId4"/>
    <p:sldId id="258" r:id="rId5"/>
    <p:sldId id="264" r:id="rId6"/>
    <p:sldId id="309" r:id="rId7"/>
    <p:sldId id="265" r:id="rId8"/>
    <p:sldId id="267" r:id="rId9"/>
    <p:sldId id="306" r:id="rId10"/>
    <p:sldId id="297" r:id="rId11"/>
    <p:sldId id="298" r:id="rId12"/>
    <p:sldId id="299" r:id="rId13"/>
    <p:sldId id="268" r:id="rId14"/>
    <p:sldId id="269" r:id="rId15"/>
    <p:sldId id="270" r:id="rId16"/>
    <p:sldId id="271" r:id="rId17"/>
    <p:sldId id="272" r:id="rId18"/>
    <p:sldId id="300" r:id="rId19"/>
    <p:sldId id="301" r:id="rId20"/>
    <p:sldId id="273" r:id="rId21"/>
    <p:sldId id="307" r:id="rId22"/>
    <p:sldId id="275" r:id="rId23"/>
    <p:sldId id="302" r:id="rId24"/>
    <p:sldId id="303" r:id="rId25"/>
    <p:sldId id="304" r:id="rId26"/>
    <p:sldId id="305" r:id="rId27"/>
    <p:sldId id="308" r:id="rId28"/>
  </p:sldIdLst>
  <p:sldSz cx="9144000" cy="6858000" type="screen4x3"/>
  <p:notesSz cx="6858000" cy="9144000"/>
  <p:embeddedFontLst>
    <p:embeddedFont>
      <p:font typeface="Microsoft New Tai Lue" panose="020B0502040204020203" pitchFamily="34" charset="0"/>
      <p:regular r:id="rId30"/>
      <p:bold r:id="rId31"/>
    </p:embeddedFont>
    <p:embeddedFont>
      <p:font typeface="Calibri" panose="020F0502020204030204" pitchFamily="34" charset="0"/>
      <p:regular r:id="rId32"/>
      <p:bold r:id="rId33"/>
      <p:italic r:id="rId34"/>
      <p:boldItalic r:id="rId35"/>
    </p:embeddedFont>
    <p:embeddedFont>
      <p:font typeface="Rage Italic" panose="03070502040507070304" pitchFamily="66" charset="0"/>
      <p:regular r:id="rId36"/>
    </p:embeddedFont>
    <p:embeddedFont>
      <p:font typeface="Arial Black" panose="020B0A04020102020204" pitchFamily="34" charset="0"/>
      <p:bold r:id="rId37"/>
    </p:embeddedFont>
    <p:embeddedFont>
      <p:font typeface="Microsoft Himalaya" panose="01010100010101010101"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2C"/>
    <a:srgbClr val="000099"/>
    <a:srgbClr val="CCFF66"/>
    <a:srgbClr val="E4FE84"/>
    <a:srgbClr val="669900"/>
    <a:srgbClr val="EE8E00"/>
    <a:srgbClr val="DE7400"/>
    <a:srgbClr val="4E8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0"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B8DFF-3B96-41A0-9B28-6E55A2E48E01}"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C6CA-E053-4EC7-B801-A64BBB9841B3}" type="slidenum">
              <a:rPr lang="en-US" smtClean="0"/>
              <a:t>‹#›</a:t>
            </a:fld>
            <a:endParaRPr lang="en-US"/>
          </a:p>
        </p:txBody>
      </p:sp>
    </p:spTree>
    <p:extLst>
      <p:ext uri="{BB962C8B-B14F-4D97-AF65-F5344CB8AC3E}">
        <p14:creationId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AC6CA-E053-4EC7-B801-A64BBB9841B3}" type="slidenum">
              <a:rPr lang="en-US" smtClean="0"/>
              <a:t>3</a:t>
            </a:fld>
            <a:endParaRPr lang="en-US"/>
          </a:p>
        </p:txBody>
      </p:sp>
    </p:spTree>
    <p:extLst>
      <p:ext uri="{BB962C8B-B14F-4D97-AF65-F5344CB8AC3E}">
        <p14:creationId xmlns:p14="http://schemas.microsoft.com/office/powerpoint/2010/main" val="2863297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6200" y="2362200"/>
            <a:ext cx="5105400" cy="1066800"/>
          </a:xfrm>
        </p:spPr>
        <p:txBody>
          <a:bodyPr>
            <a:normAutofit/>
          </a:bodyPr>
          <a:lstStyle>
            <a:lvl1pPr algn="ctr">
              <a:defRPr sz="4400" baseline="0">
                <a:solidFill>
                  <a:schemeClr val="tx1">
                    <a:lumMod val="85000"/>
                    <a:lumOff val="15000"/>
                  </a:schemeClr>
                </a:solidFill>
              </a:defRPr>
            </a:lvl1pPr>
          </a:lstStyle>
          <a:p>
            <a:r>
              <a:rPr lang="en-US" dirty="0" smtClean="0"/>
              <a:t>Your Master Title</a:t>
            </a:r>
            <a:endParaRPr lang="en-US" dirty="0"/>
          </a:p>
        </p:txBody>
      </p:sp>
      <p:sp>
        <p:nvSpPr>
          <p:cNvPr id="3" name="Subtitle 2"/>
          <p:cNvSpPr>
            <a:spLocks noGrp="1"/>
          </p:cNvSpPr>
          <p:nvPr>
            <p:ph type="subTitle" idx="1"/>
          </p:nvPr>
        </p:nvSpPr>
        <p:spPr>
          <a:xfrm>
            <a:off x="3962400" y="3429000"/>
            <a:ext cx="4953000" cy="914400"/>
          </a:xfrm>
        </p:spPr>
        <p:txBody>
          <a:bodyPr>
            <a:normAutofit/>
          </a:bodyPr>
          <a:lstStyle>
            <a:lvl1pPr marL="0" indent="0" algn="ctr">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752600" y="2849092"/>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443835"/>
            <a:ext cx="8229600" cy="4525963"/>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1295400"/>
            <a:ext cx="6710784"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438400" y="2464598"/>
            <a:ext cx="6710784" cy="4275740"/>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b="1" kern="1200">
          <a:solidFill>
            <a:schemeClr val="tx1">
              <a:lumMod val="85000"/>
              <a:lumOff val="15000"/>
            </a:schemeClr>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ow%20brilliant%20and%20innovative%20IDEA%20!.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48418" y="1681644"/>
            <a:ext cx="1512168" cy="1066800"/>
          </a:xfrm>
        </p:spPr>
        <p:txBody>
          <a:bodyPr>
            <a:normAutofit/>
          </a:bodyPr>
          <a:lstStyle/>
          <a:p>
            <a:r>
              <a:rPr lang="en-US" sz="3200" dirty="0" smtClean="0">
                <a:solidFill>
                  <a:srgbClr val="00B050"/>
                </a:solidFill>
                <a:latin typeface="Rage Italic" panose="03070502040507070304" pitchFamily="66" charset="0"/>
              </a:rPr>
              <a:t>2017</a:t>
            </a:r>
            <a:endParaRPr lang="en-CA" sz="3200" dirty="0">
              <a:solidFill>
                <a:srgbClr val="00B050"/>
              </a:solidFill>
              <a:latin typeface="Rage Italic" panose="03070502040507070304" pitchFamily="66" charset="0"/>
            </a:endParaRPr>
          </a:p>
        </p:txBody>
      </p:sp>
      <p:sp>
        <p:nvSpPr>
          <p:cNvPr id="6" name="TextBox 5"/>
          <p:cNvSpPr txBox="1"/>
          <p:nvPr/>
        </p:nvSpPr>
        <p:spPr>
          <a:xfrm>
            <a:off x="4211960" y="2161927"/>
            <a:ext cx="5088078" cy="923330"/>
          </a:xfrm>
          <a:prstGeom prst="rect">
            <a:avLst/>
          </a:prstGeom>
          <a:noFill/>
        </p:spPr>
        <p:txBody>
          <a:bodyPr wrap="square" rtlCol="0">
            <a:spAutoFit/>
          </a:bodyPr>
          <a:lstStyle/>
          <a:p>
            <a:r>
              <a:rPr lang="en-US" sz="5400" dirty="0" smtClean="0">
                <a:solidFill>
                  <a:srgbClr val="0070C0"/>
                </a:solidFill>
                <a:latin typeface="Arial Black" panose="020B0A04020102020204" pitchFamily="34" charset="0"/>
                <a:cs typeface="Adobe Hebrew" panose="02040503050201020203" pitchFamily="18" charset="-79"/>
              </a:rPr>
              <a:t>TOWN HALL</a:t>
            </a:r>
            <a:endParaRPr lang="en-CA" sz="5400" dirty="0">
              <a:solidFill>
                <a:srgbClr val="0070C0"/>
              </a:solidFill>
              <a:latin typeface="Arial Black" panose="020B0A04020102020204" pitchFamily="34" charset="0"/>
              <a:cs typeface="Adobe Hebrew" panose="02040503050201020203" pitchFamily="18" charset="-79"/>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754353"/>
            <a:ext cx="2952328" cy="1407574"/>
          </a:xfrm>
          <a:prstGeom prst="rect">
            <a:avLst/>
          </a:prstGeom>
        </p:spPr>
      </p:pic>
      <p:sp>
        <p:nvSpPr>
          <p:cNvPr id="9" name="TextBox 8"/>
          <p:cNvSpPr txBox="1"/>
          <p:nvPr/>
        </p:nvSpPr>
        <p:spPr>
          <a:xfrm>
            <a:off x="4451743" y="2852936"/>
            <a:ext cx="4608512" cy="338554"/>
          </a:xfrm>
          <a:prstGeom prst="rect">
            <a:avLst/>
          </a:prstGeom>
          <a:noFill/>
        </p:spPr>
        <p:txBody>
          <a:bodyPr wrap="square" rtlCol="0">
            <a:spAutoFit/>
          </a:bodyPr>
          <a:lstStyle/>
          <a:p>
            <a:pPr algn="just"/>
            <a:r>
              <a:rPr lang="en-US" sz="1600" spc="420" dirty="0" smtClean="0">
                <a:latin typeface="Adobe Devanagari" panose="02040503050201020203" pitchFamily="18" charset="0"/>
                <a:cs typeface="Adobe Devanagari" panose="02040503050201020203" pitchFamily="18" charset="0"/>
              </a:rPr>
              <a:t>Lethbridge School District No. 51</a:t>
            </a:r>
            <a:endParaRPr lang="en-CA" sz="1600" spc="420" dirty="0">
              <a:latin typeface="Adobe Devanagari" panose="02040503050201020203" pitchFamily="18" charset="0"/>
              <a:cs typeface="Adobe Devanagari" panose="02040503050201020203" pitchFamily="18" charset="0"/>
            </a:endParaRPr>
          </a:p>
        </p:txBody>
      </p:sp>
      <p:pic>
        <p:nvPicPr>
          <p:cNvPr id="2" name="Picture 1"/>
          <p:cNvPicPr>
            <a:picLocks noChangeAspect="1"/>
          </p:cNvPicPr>
          <p:nvPr/>
        </p:nvPicPr>
        <p:blipFill>
          <a:blip r:embed="rId3"/>
          <a:stretch>
            <a:fillRect/>
          </a:stretch>
        </p:blipFill>
        <p:spPr>
          <a:xfrm>
            <a:off x="3707904" y="3415750"/>
            <a:ext cx="4032448" cy="3020444"/>
          </a:xfrm>
          <a:prstGeom prst="rect">
            <a:avLst/>
          </a:prstGeom>
        </p:spPr>
      </p:pic>
    </p:spTree>
    <p:extLst>
      <p:ext uri="{BB962C8B-B14F-4D97-AF65-F5344CB8AC3E}">
        <p14:creationId xmlns:p14="http://schemas.microsoft.com/office/powerpoint/2010/main" val="2895113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INNOVATION</a:t>
            </a:r>
            <a:endParaRPr lang="en-CA" dirty="0"/>
          </a:p>
        </p:txBody>
      </p:sp>
      <p:sp>
        <p:nvSpPr>
          <p:cNvPr id="3" name="Content Placeholder 2"/>
          <p:cNvSpPr>
            <a:spLocks noGrp="1"/>
          </p:cNvSpPr>
          <p:nvPr>
            <p:ph idx="1"/>
          </p:nvPr>
        </p:nvSpPr>
        <p:spPr/>
        <p:txBody>
          <a:bodyPr>
            <a:normAutofit/>
          </a:bodyPr>
          <a:lstStyle/>
          <a:p>
            <a:r>
              <a:rPr lang="en-US" dirty="0"/>
              <a:t>Broadly defined, innovation is any new idea or activities that can ultimately add value. </a:t>
            </a:r>
            <a:endParaRPr lang="en-US" dirty="0" smtClean="0"/>
          </a:p>
          <a:p>
            <a:r>
              <a:rPr lang="en-US" dirty="0" smtClean="0"/>
              <a:t>How </a:t>
            </a:r>
            <a:r>
              <a:rPr lang="en-US" dirty="0"/>
              <a:t>value is defined depends on who is making the judgement of </a:t>
            </a:r>
            <a:r>
              <a:rPr lang="en-US" dirty="0" smtClean="0"/>
              <a:t>value</a:t>
            </a:r>
            <a:r>
              <a:rPr lang="en-US" dirty="0"/>
              <a:t> </a:t>
            </a:r>
            <a:r>
              <a:rPr lang="en-US" dirty="0" smtClean="0"/>
              <a:t>(contribution of a product, process, social action). It answers a question (how can this be done better?), solves a problem or addresses an issue. </a:t>
            </a:r>
          </a:p>
        </p:txBody>
      </p:sp>
    </p:spTree>
    <p:extLst>
      <p:ext uri="{BB962C8B-B14F-4D97-AF65-F5344CB8AC3E}">
        <p14:creationId xmlns:p14="http://schemas.microsoft.com/office/powerpoint/2010/main" val="13359672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Innovative Thinking</a:t>
            </a:r>
            <a:endParaRPr lang="en-CA" dirty="0"/>
          </a:p>
        </p:txBody>
      </p:sp>
      <p:sp>
        <p:nvSpPr>
          <p:cNvPr id="3" name="Content Placeholder 2"/>
          <p:cNvSpPr>
            <a:spLocks noGrp="1"/>
          </p:cNvSpPr>
          <p:nvPr>
            <p:ph idx="1"/>
          </p:nvPr>
        </p:nvSpPr>
        <p:spPr/>
        <p:txBody>
          <a:bodyPr/>
          <a:lstStyle/>
          <a:p>
            <a:r>
              <a:rPr lang="en-US" dirty="0"/>
              <a:t>Generally, innovative thinking is thought of as a blend of creativity and critical thinking. </a:t>
            </a:r>
            <a:endParaRPr lang="en-US" dirty="0" smtClean="0"/>
          </a:p>
          <a:p>
            <a:r>
              <a:rPr lang="en-US" dirty="0" smtClean="0"/>
              <a:t>Creativity </a:t>
            </a:r>
            <a:r>
              <a:rPr lang="en-US" dirty="0"/>
              <a:t>generates </a:t>
            </a:r>
            <a:r>
              <a:rPr lang="en-US" dirty="0" smtClean="0"/>
              <a:t>ideas</a:t>
            </a:r>
          </a:p>
          <a:p>
            <a:r>
              <a:rPr lang="en-US" dirty="0"/>
              <a:t>C</a:t>
            </a:r>
            <a:r>
              <a:rPr lang="en-US" dirty="0" smtClean="0"/>
              <a:t>ritical </a:t>
            </a:r>
            <a:r>
              <a:rPr lang="en-US" dirty="0"/>
              <a:t>thinking is about exploring ideas—looking at information, synthesizing ideas, and making informed judgements, choices, or decisions. </a:t>
            </a:r>
            <a:endParaRPr lang="en-US" dirty="0" smtClean="0"/>
          </a:p>
          <a:p>
            <a:pPr marL="0" indent="0">
              <a:buNone/>
            </a:pPr>
            <a:endParaRPr lang="en-CA" dirty="0"/>
          </a:p>
        </p:txBody>
      </p:sp>
    </p:spTree>
    <p:extLst>
      <p:ext uri="{BB962C8B-B14F-4D97-AF65-F5344CB8AC3E}">
        <p14:creationId xmlns:p14="http://schemas.microsoft.com/office/powerpoint/2010/main" val="608608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ALL STUDENTS CAN BE INNOVATIVE THINKERS</a:t>
            </a:r>
            <a:endParaRPr lang="en-CA" dirty="0"/>
          </a:p>
        </p:txBody>
      </p:sp>
      <p:sp>
        <p:nvSpPr>
          <p:cNvPr id="3" name="Content Placeholder 2"/>
          <p:cNvSpPr>
            <a:spLocks noGrp="1"/>
          </p:cNvSpPr>
          <p:nvPr>
            <p:ph idx="1"/>
          </p:nvPr>
        </p:nvSpPr>
        <p:spPr/>
        <p:txBody>
          <a:bodyPr/>
          <a:lstStyle/>
          <a:p>
            <a:r>
              <a:rPr lang="en-US" b="1" dirty="0"/>
              <a:t>PROVEN THAT INNOVATIVE THINKING IS MORE NURTURE THAN </a:t>
            </a:r>
            <a:r>
              <a:rPr lang="en-US" b="1" dirty="0" smtClean="0"/>
              <a:t>NATURE</a:t>
            </a:r>
          </a:p>
          <a:p>
            <a:r>
              <a:rPr lang="en-US" b="1" dirty="0" smtClean="0"/>
              <a:t>EVERYONE IS CREATIVE</a:t>
            </a:r>
          </a:p>
          <a:p>
            <a:r>
              <a:rPr lang="en-US" b="1" dirty="0" smtClean="0"/>
              <a:t>EVERYONE CAN BE A CRITICAL THINKER</a:t>
            </a:r>
          </a:p>
          <a:p>
            <a:r>
              <a:rPr lang="en-US" b="1" dirty="0" smtClean="0"/>
              <a:t>SO…. EVERYONE CAN BE AN INNOVATIVE THINKER.</a:t>
            </a:r>
          </a:p>
          <a:p>
            <a:pPr lvl="5"/>
            <a:r>
              <a:rPr lang="en-US" sz="2400" b="1" dirty="0" smtClean="0"/>
              <a:t>Some may be more fluent than others, but all it takes the right environment and practice opportunities to develop into an innovative thinker. </a:t>
            </a:r>
            <a:endParaRPr lang="en-US" sz="2400" b="1" dirty="0"/>
          </a:p>
          <a:p>
            <a:endParaRPr lang="en-CA" dirty="0"/>
          </a:p>
        </p:txBody>
      </p:sp>
    </p:spTree>
    <p:extLst>
      <p:ext uri="{BB962C8B-B14F-4D97-AF65-F5344CB8AC3E}">
        <p14:creationId xmlns:p14="http://schemas.microsoft.com/office/powerpoint/2010/main" val="26992367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chemeClr val="accent1">
              <a:lumMod val="20000"/>
              <a:lumOff val="80000"/>
            </a:schemeClr>
          </a:solidFill>
        </p:spPr>
        <p:txBody>
          <a:bodyPr>
            <a:normAutofit/>
          </a:bodyPr>
          <a:lstStyle/>
          <a:p>
            <a:r>
              <a:rPr lang="en-US" sz="4400" dirty="0" smtClean="0"/>
              <a:t>Process – World Cafe</a:t>
            </a:r>
            <a:endParaRPr lang="en-US" sz="4400" dirty="0"/>
          </a:p>
        </p:txBody>
      </p:sp>
      <p:sp>
        <p:nvSpPr>
          <p:cNvPr id="9" name="Content Placeholder 8"/>
          <p:cNvSpPr>
            <a:spLocks noGrp="1"/>
          </p:cNvSpPr>
          <p:nvPr>
            <p:ph sz="half" idx="2"/>
          </p:nvPr>
        </p:nvSpPr>
        <p:spPr>
          <a:xfrm>
            <a:off x="457200" y="836713"/>
            <a:ext cx="7931224" cy="4896544"/>
          </a:xfrm>
        </p:spPr>
        <p:txBody>
          <a:bodyPr>
            <a:normAutofit fontScale="92500" lnSpcReduction="10000"/>
          </a:bodyPr>
          <a:lstStyle/>
          <a:p>
            <a:pPr marL="0" indent="0">
              <a:buNone/>
            </a:pPr>
            <a:r>
              <a:rPr lang="en-CA" b="1" dirty="0" smtClean="0"/>
              <a:t>Question broken into four:</a:t>
            </a:r>
          </a:p>
          <a:p>
            <a:pPr marL="457200" indent="-457200">
              <a:buAutoNum type="arabicPeriod"/>
            </a:pPr>
            <a:r>
              <a:rPr lang="en-US" b="1" dirty="0" smtClean="0"/>
              <a:t>What </a:t>
            </a:r>
            <a:r>
              <a:rPr lang="en-US" b="1" dirty="0"/>
              <a:t>strategies can be implemented to develop innovative thinkers within schools</a:t>
            </a:r>
            <a:r>
              <a:rPr lang="en-US" b="1" dirty="0" smtClean="0"/>
              <a:t>?</a:t>
            </a:r>
          </a:p>
          <a:p>
            <a:pPr marL="457200" indent="-457200">
              <a:buAutoNum type="arabicPeriod"/>
            </a:pPr>
            <a:r>
              <a:rPr lang="en-US" b="1" dirty="0" smtClean="0"/>
              <a:t> </a:t>
            </a:r>
            <a:r>
              <a:rPr lang="en-US" b="1" dirty="0"/>
              <a:t>What strategies can be implemented to develop innovative thinkers outside of schools in collaboration with parents? </a:t>
            </a:r>
            <a:endParaRPr lang="en-US" b="1" dirty="0" smtClean="0"/>
          </a:p>
          <a:p>
            <a:pPr marL="457200" indent="-457200">
              <a:buAutoNum type="arabicPeriod"/>
            </a:pPr>
            <a:r>
              <a:rPr lang="en-US" b="1" dirty="0" smtClean="0"/>
              <a:t> </a:t>
            </a:r>
            <a:r>
              <a:rPr lang="en-US" b="1" dirty="0"/>
              <a:t>What strategies can be implemented to develop innovative thinkers outside of schools in collaboration with business and industry? </a:t>
            </a:r>
            <a:endParaRPr lang="en-US" b="1" dirty="0" smtClean="0"/>
          </a:p>
          <a:p>
            <a:pPr marL="457200" indent="-457200">
              <a:buAutoNum type="arabicPeriod"/>
            </a:pPr>
            <a:r>
              <a:rPr lang="en-US" b="1" dirty="0" smtClean="0"/>
              <a:t>What </a:t>
            </a:r>
            <a:r>
              <a:rPr lang="en-US" b="1" dirty="0"/>
              <a:t>strategies can be implemented to develop innovative thinkers outside of schools in collaboration with community? (e.g. post-secondary, services for children, youth and families, youth groups, local government</a:t>
            </a:r>
            <a:r>
              <a:rPr lang="en-US" b="1" dirty="0" smtClean="0"/>
              <a:t>)</a:t>
            </a:r>
            <a:endParaRPr lang="en-US" b="1" dirty="0"/>
          </a:p>
          <a:p>
            <a:pPr marL="0" indent="0">
              <a:buNone/>
            </a:pPr>
            <a:endParaRPr lang="en-CA" dirty="0"/>
          </a:p>
        </p:txBody>
      </p:sp>
    </p:spTree>
    <p:extLst>
      <p:ext uri="{BB962C8B-B14F-4D97-AF65-F5344CB8AC3E}">
        <p14:creationId xmlns:p14="http://schemas.microsoft.com/office/powerpoint/2010/main" val="93756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You will rotate to three groups.</a:t>
            </a:r>
            <a:endParaRPr lang="en-CA" dirty="0"/>
          </a:p>
        </p:txBody>
      </p:sp>
      <p:sp>
        <p:nvSpPr>
          <p:cNvPr id="5" name="Content Placeholder 4"/>
          <p:cNvSpPr>
            <a:spLocks noGrp="1"/>
          </p:cNvSpPr>
          <p:nvPr>
            <p:ph idx="1"/>
          </p:nvPr>
        </p:nvSpPr>
        <p:spPr/>
        <p:txBody>
          <a:bodyPr>
            <a:normAutofit lnSpcReduction="10000"/>
          </a:bodyPr>
          <a:lstStyle/>
          <a:p>
            <a:r>
              <a:rPr lang="en-CA" dirty="0" smtClean="0"/>
              <a:t>For each group, generate ideas for “Actionable Strategies.”</a:t>
            </a:r>
          </a:p>
          <a:p>
            <a:r>
              <a:rPr lang="en-CA" dirty="0" smtClean="0"/>
              <a:t>What are actionable strategies?</a:t>
            </a:r>
          </a:p>
          <a:p>
            <a:r>
              <a:rPr lang="en-CA" dirty="0" smtClean="0"/>
              <a:t>If the objective is to develop innovative thinkers, actionable strategies are tangible “actions” that will contribute to this objective. </a:t>
            </a:r>
          </a:p>
          <a:p>
            <a:pPr lvl="5"/>
            <a:r>
              <a:rPr lang="en-CA" dirty="0" smtClean="0"/>
              <a:t>SHORT TERM OR SPECIFIC TIMELINE</a:t>
            </a:r>
          </a:p>
          <a:p>
            <a:pPr lvl="5"/>
            <a:r>
              <a:rPr lang="en-CA" dirty="0" smtClean="0"/>
              <a:t>ACTIONS THAT CAN BE IMPLEMENTED, MONITORED AND MEASURED – NOT BIG IDEAS</a:t>
            </a:r>
          </a:p>
          <a:p>
            <a:pPr lvl="5"/>
            <a:r>
              <a:rPr lang="en-CA" dirty="0" smtClean="0"/>
              <a:t>MAY NEED TO START WITH A BIG IDEA, BUT NARROW TO ACTIONS.</a:t>
            </a:r>
          </a:p>
        </p:txBody>
      </p:sp>
    </p:spTree>
    <p:extLst>
      <p:ext uri="{BB962C8B-B14F-4D97-AF65-F5344CB8AC3E}">
        <p14:creationId xmlns:p14="http://schemas.microsoft.com/office/powerpoint/2010/main" val="12466766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a:xfrm>
            <a:off x="448965" y="1443835"/>
            <a:ext cx="8229600" cy="5081509"/>
          </a:xfrm>
        </p:spPr>
        <p:txBody>
          <a:bodyPr/>
          <a:lstStyle/>
          <a:p>
            <a:r>
              <a:rPr lang="en-CA" dirty="0" smtClean="0"/>
              <a:t>Goal: Productivity in the workplace.</a:t>
            </a:r>
          </a:p>
          <a:p>
            <a:r>
              <a:rPr lang="en-CA" dirty="0" smtClean="0"/>
              <a:t>Big Idea: Make the entire day as productive as possible. </a:t>
            </a:r>
          </a:p>
          <a:p>
            <a:r>
              <a:rPr lang="en-CA" dirty="0" smtClean="0"/>
              <a:t>Narrow Big Idea: Focus on increasing productivity during afternoon slump</a:t>
            </a:r>
          </a:p>
          <a:p>
            <a:r>
              <a:rPr lang="en-CA" dirty="0" smtClean="0"/>
              <a:t>Actionable Strategies:</a:t>
            </a:r>
          </a:p>
          <a:p>
            <a:pPr lvl="5"/>
            <a:r>
              <a:rPr lang="en-CA" dirty="0" smtClean="0"/>
              <a:t>Plan for a break during the slump (research says 8 -10 minutes every 52 minutes).</a:t>
            </a:r>
          </a:p>
          <a:p>
            <a:pPr lvl="5"/>
            <a:r>
              <a:rPr lang="en-CA" dirty="0" smtClean="0"/>
              <a:t>Drink Water as soon as you feel sleepy.</a:t>
            </a:r>
          </a:p>
          <a:p>
            <a:pPr lvl="5"/>
            <a:r>
              <a:rPr lang="en-CA" dirty="0" smtClean="0"/>
              <a:t>Move – walk around the halls or up and down stairs</a:t>
            </a:r>
          </a:p>
          <a:p>
            <a:pPr lvl="5"/>
            <a:r>
              <a:rPr lang="en-CA" dirty="0" smtClean="0"/>
              <a:t>Clean work space (mindless task but gets you moving and organized at the same time). </a:t>
            </a:r>
          </a:p>
          <a:p>
            <a:pPr lvl="1"/>
            <a:endParaRPr lang="en-CA" dirty="0"/>
          </a:p>
        </p:txBody>
      </p:sp>
    </p:spTree>
    <p:extLst>
      <p:ext uri="{BB962C8B-B14F-4D97-AF65-F5344CB8AC3E}">
        <p14:creationId xmlns:p14="http://schemas.microsoft.com/office/powerpoint/2010/main" val="38290391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Process</a:t>
            </a:r>
            <a:endParaRPr lang="en-US" dirty="0"/>
          </a:p>
        </p:txBody>
      </p:sp>
      <p:sp>
        <p:nvSpPr>
          <p:cNvPr id="5" name="Content Placeholder 4"/>
          <p:cNvSpPr>
            <a:spLocks noGrp="1"/>
          </p:cNvSpPr>
          <p:nvPr>
            <p:ph idx="1"/>
          </p:nvPr>
        </p:nvSpPr>
        <p:spPr/>
        <p:txBody>
          <a:bodyPr>
            <a:normAutofit fontScale="92500" lnSpcReduction="10000"/>
          </a:bodyPr>
          <a:lstStyle/>
          <a:p>
            <a:r>
              <a:rPr lang="en-CA" dirty="0" smtClean="0"/>
              <a:t>Round One: </a:t>
            </a:r>
            <a:r>
              <a:rPr lang="en-CA" dirty="0"/>
              <a:t>Group has a key question.</a:t>
            </a:r>
          </a:p>
          <a:p>
            <a:pPr lvl="1"/>
            <a:r>
              <a:rPr lang="en-CA" dirty="0" smtClean="0"/>
              <a:t>Generate and record ideas (20 min.)</a:t>
            </a:r>
          </a:p>
          <a:p>
            <a:r>
              <a:rPr lang="en-CA" dirty="0" smtClean="0"/>
              <a:t>Round Two: You will be at a group with a different question. </a:t>
            </a:r>
          </a:p>
          <a:p>
            <a:pPr lvl="1"/>
            <a:r>
              <a:rPr lang="en-CA" dirty="0" smtClean="0"/>
              <a:t>Review what is already there; generate and record additional ideas or refine existing ideas (20 min.)</a:t>
            </a:r>
          </a:p>
          <a:p>
            <a:r>
              <a:rPr lang="en-CA" dirty="0" smtClean="0"/>
              <a:t>Round Three: You will be at a group with a different question.</a:t>
            </a:r>
          </a:p>
          <a:p>
            <a:pPr lvl="4"/>
            <a:r>
              <a:rPr lang="en-CA" dirty="0" smtClean="0"/>
              <a:t>Review, generate or refine ideas (15 minutes)</a:t>
            </a:r>
          </a:p>
          <a:p>
            <a:pPr lvl="4"/>
            <a:r>
              <a:rPr lang="en-CA" dirty="0" smtClean="0"/>
              <a:t>Rank top ideas on the sheets by voting with dots</a:t>
            </a:r>
          </a:p>
          <a:p>
            <a:pPr lvl="4"/>
            <a:r>
              <a:rPr lang="en-CA" dirty="0" smtClean="0"/>
              <a:t>Refine top two ideas into actionable strategy statements</a:t>
            </a:r>
          </a:p>
          <a:p>
            <a:pPr lvl="4"/>
            <a:r>
              <a:rPr lang="en-CA" dirty="0" smtClean="0"/>
              <a:t>Submit t be included in a ranking process by the whole group</a:t>
            </a:r>
          </a:p>
          <a:p>
            <a:pPr lvl="4"/>
            <a:endParaRPr lang="en-CA" dirty="0" smtClean="0"/>
          </a:p>
          <a:p>
            <a:pPr lvl="1"/>
            <a:endParaRPr lang="en-CA" dirty="0" smtClean="0"/>
          </a:p>
        </p:txBody>
      </p:sp>
    </p:spTree>
    <p:extLst>
      <p:ext uri="{BB962C8B-B14F-4D97-AF65-F5344CB8AC3E}">
        <p14:creationId xmlns:p14="http://schemas.microsoft.com/office/powerpoint/2010/main" val="11789247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91130"/>
          </a:xfrm>
          <a:solidFill>
            <a:srgbClr val="FF0000"/>
          </a:solidFill>
        </p:spPr>
        <p:txBody>
          <a:bodyPr>
            <a:normAutofit/>
          </a:bodyPr>
          <a:lstStyle/>
          <a:p>
            <a:pPr algn="ctr"/>
            <a:r>
              <a:rPr lang="en-CA" sz="4800" dirty="0" smtClean="0">
                <a:solidFill>
                  <a:schemeClr val="bg1">
                    <a:lumMod val="95000"/>
                  </a:schemeClr>
                </a:solidFill>
              </a:rPr>
              <a:t>ROUND ONE</a:t>
            </a:r>
            <a:endParaRPr lang="en-US" sz="4800" dirty="0">
              <a:solidFill>
                <a:schemeClr val="bg1">
                  <a:lumMod val="95000"/>
                </a:schemeClr>
              </a:solidFill>
            </a:endParaRPr>
          </a:p>
        </p:txBody>
      </p:sp>
      <p:sp>
        <p:nvSpPr>
          <p:cNvPr id="4" name="Content Placeholder 3"/>
          <p:cNvSpPr>
            <a:spLocks noGrp="1"/>
          </p:cNvSpPr>
          <p:nvPr>
            <p:ph idx="1"/>
          </p:nvPr>
        </p:nvSpPr>
        <p:spPr/>
        <p:txBody>
          <a:bodyPr/>
          <a:lstStyle/>
          <a:p>
            <a:pPr marL="0" indent="0">
              <a:buNone/>
            </a:pPr>
            <a:r>
              <a:rPr lang="en-CA" sz="4000" b="1" dirty="0" smtClean="0">
                <a:effectLst>
                  <a:outerShdw blurRad="38100" dist="38100" dir="2700000" algn="tl">
                    <a:srgbClr val="000000">
                      <a:alpha val="43137"/>
                    </a:srgbClr>
                  </a:outerShdw>
                </a:effectLst>
              </a:rPr>
              <a:t>20 MINUTES</a:t>
            </a:r>
          </a:p>
          <a:p>
            <a:r>
              <a:rPr lang="en-CA" dirty="0"/>
              <a:t>Brainstorm; share ideas (does not matter if they are broad or narrow – get ideas going). Give everyone the chance to share their thoughts. </a:t>
            </a:r>
          </a:p>
          <a:p>
            <a:r>
              <a:rPr lang="en-CA" dirty="0"/>
              <a:t>Facilitator – will record actionable strategies or ideas that can </a:t>
            </a:r>
            <a:r>
              <a:rPr lang="en-CA" b="1" dirty="0"/>
              <a:t>later</a:t>
            </a:r>
            <a:r>
              <a:rPr lang="en-CA" dirty="0"/>
              <a:t> be refined into actionable strategies. </a:t>
            </a:r>
          </a:p>
          <a:p>
            <a:pPr marL="0" indent="0">
              <a:buNone/>
            </a:pP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57994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91130"/>
          </a:xfrm>
          <a:solidFill>
            <a:srgbClr val="FF0000"/>
          </a:solidFill>
        </p:spPr>
        <p:txBody>
          <a:bodyPr>
            <a:normAutofit/>
          </a:bodyPr>
          <a:lstStyle/>
          <a:p>
            <a:pPr algn="ctr"/>
            <a:r>
              <a:rPr lang="en-CA" sz="4800" dirty="0" smtClean="0">
                <a:solidFill>
                  <a:schemeClr val="bg1">
                    <a:lumMod val="95000"/>
                  </a:schemeClr>
                </a:solidFill>
              </a:rPr>
              <a:t>ROUND TWO</a:t>
            </a:r>
            <a:endParaRPr lang="en-US" sz="4800" dirty="0">
              <a:solidFill>
                <a:schemeClr val="bg1">
                  <a:lumMod val="95000"/>
                </a:schemeClr>
              </a:solidFill>
            </a:endParaRPr>
          </a:p>
        </p:txBody>
      </p:sp>
      <p:sp>
        <p:nvSpPr>
          <p:cNvPr id="4" name="Content Placeholder 3"/>
          <p:cNvSpPr>
            <a:spLocks noGrp="1"/>
          </p:cNvSpPr>
          <p:nvPr>
            <p:ph idx="1"/>
          </p:nvPr>
        </p:nvSpPr>
        <p:spPr/>
        <p:txBody>
          <a:bodyPr/>
          <a:lstStyle/>
          <a:p>
            <a:pPr marL="0" indent="0">
              <a:buNone/>
            </a:pPr>
            <a:r>
              <a:rPr lang="en-CA" sz="4000" b="1" dirty="0" smtClean="0">
                <a:effectLst>
                  <a:outerShdw blurRad="38100" dist="38100" dir="2700000" algn="tl">
                    <a:srgbClr val="000000">
                      <a:alpha val="43137"/>
                    </a:srgbClr>
                  </a:outerShdw>
                </a:effectLst>
              </a:rPr>
              <a:t>20 MINUTES</a:t>
            </a:r>
          </a:p>
          <a:p>
            <a:r>
              <a:rPr lang="en-CA" dirty="0" smtClean="0"/>
              <a:t>Review ideas already recorded</a:t>
            </a:r>
          </a:p>
          <a:p>
            <a:r>
              <a:rPr lang="en-CA" dirty="0" smtClean="0"/>
              <a:t>Brainstorm</a:t>
            </a:r>
            <a:r>
              <a:rPr lang="en-CA" dirty="0"/>
              <a:t>; share ideas (does not matter if they are broad or narrow – get ideas going). Give everyone the chance to share their thoughts. </a:t>
            </a:r>
          </a:p>
          <a:p>
            <a:r>
              <a:rPr lang="en-CA" dirty="0"/>
              <a:t>Facilitator – will record actionable strategies or ideas that can </a:t>
            </a:r>
            <a:r>
              <a:rPr lang="en-CA" b="1" dirty="0"/>
              <a:t>later</a:t>
            </a:r>
            <a:r>
              <a:rPr lang="en-CA" dirty="0"/>
              <a:t> be refined into actionable strategies. </a:t>
            </a:r>
          </a:p>
          <a:p>
            <a:pPr marL="0" indent="0">
              <a:buNone/>
            </a:pP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56149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91130"/>
          </a:xfrm>
          <a:solidFill>
            <a:srgbClr val="FF0000"/>
          </a:solidFill>
        </p:spPr>
        <p:txBody>
          <a:bodyPr>
            <a:normAutofit/>
          </a:bodyPr>
          <a:lstStyle/>
          <a:p>
            <a:pPr algn="ctr"/>
            <a:r>
              <a:rPr lang="en-CA" sz="4800" dirty="0" smtClean="0">
                <a:solidFill>
                  <a:schemeClr val="bg1">
                    <a:lumMod val="95000"/>
                  </a:schemeClr>
                </a:solidFill>
              </a:rPr>
              <a:t>ROUND THREE</a:t>
            </a:r>
            <a:endParaRPr lang="en-US" sz="4800" dirty="0">
              <a:solidFill>
                <a:schemeClr val="bg1">
                  <a:lumMod val="95000"/>
                </a:schemeClr>
              </a:solidFill>
            </a:endParaRPr>
          </a:p>
        </p:txBody>
      </p:sp>
      <p:sp>
        <p:nvSpPr>
          <p:cNvPr id="4" name="Content Placeholder 3"/>
          <p:cNvSpPr>
            <a:spLocks noGrp="1"/>
          </p:cNvSpPr>
          <p:nvPr>
            <p:ph idx="1"/>
          </p:nvPr>
        </p:nvSpPr>
        <p:spPr>
          <a:xfrm>
            <a:off x="448965" y="1443835"/>
            <a:ext cx="8229600" cy="5225525"/>
          </a:xfrm>
        </p:spPr>
        <p:txBody>
          <a:bodyPr>
            <a:normAutofit lnSpcReduction="10000"/>
          </a:bodyPr>
          <a:lstStyle/>
          <a:p>
            <a:pPr marL="0" indent="0">
              <a:buNone/>
            </a:pPr>
            <a:r>
              <a:rPr lang="en-CA" sz="4000" b="1" dirty="0" smtClean="0">
                <a:effectLst>
                  <a:outerShdw blurRad="38100" dist="38100" dir="2700000" algn="tl">
                    <a:srgbClr val="000000">
                      <a:alpha val="43137"/>
                    </a:srgbClr>
                  </a:outerShdw>
                </a:effectLst>
              </a:rPr>
              <a:t>15 MINUTES</a:t>
            </a:r>
          </a:p>
          <a:p>
            <a:r>
              <a:rPr lang="en-CA" dirty="0" smtClean="0"/>
              <a:t>Review ideas already recorded</a:t>
            </a:r>
          </a:p>
          <a:p>
            <a:r>
              <a:rPr lang="en-CA" dirty="0" smtClean="0"/>
              <a:t>Brainstorm</a:t>
            </a:r>
            <a:r>
              <a:rPr lang="en-CA" dirty="0"/>
              <a:t>; share </a:t>
            </a:r>
            <a:r>
              <a:rPr lang="en-CA" dirty="0" smtClean="0"/>
              <a:t>ideas; refine, record</a:t>
            </a:r>
          </a:p>
          <a:p>
            <a:pPr marL="0" indent="0">
              <a:buNone/>
            </a:pPr>
            <a:r>
              <a:rPr lang="en-CA" sz="4000" b="1" dirty="0" smtClean="0">
                <a:effectLst>
                  <a:outerShdw blurRad="38100" dist="38100" dir="2700000" algn="tl">
                    <a:srgbClr val="000000">
                      <a:alpha val="43137"/>
                    </a:srgbClr>
                  </a:outerShdw>
                </a:effectLst>
              </a:rPr>
              <a:t>20 MINUTES</a:t>
            </a:r>
          </a:p>
          <a:p>
            <a:pPr lvl="1"/>
            <a:r>
              <a:rPr lang="en-CA" sz="2000" b="1" dirty="0" smtClean="0">
                <a:effectLst>
                  <a:outerShdw blurRad="38100" dist="38100" dir="2700000" algn="tl">
                    <a:srgbClr val="000000">
                      <a:alpha val="43137"/>
                    </a:srgbClr>
                  </a:outerShdw>
                </a:effectLst>
              </a:rPr>
              <a:t>Take time to look at all of the ideas</a:t>
            </a:r>
          </a:p>
          <a:p>
            <a:pPr lvl="1"/>
            <a:r>
              <a:rPr lang="en-CA" sz="2000" b="1" dirty="0" smtClean="0">
                <a:effectLst>
                  <a:outerShdw blurRad="38100" dist="38100" dir="2700000" algn="tl">
                    <a:srgbClr val="000000">
                      <a:alpha val="43137"/>
                    </a:srgbClr>
                  </a:outerShdw>
                </a:effectLst>
              </a:rPr>
              <a:t>Consider which ideas you believe can be actionable AND will have the highest impact</a:t>
            </a:r>
            <a:endParaRPr lang="en-CA" sz="1600" b="1" dirty="0">
              <a:effectLst>
                <a:outerShdw blurRad="38100" dist="38100" dir="2700000" algn="tl">
                  <a:srgbClr val="000000">
                    <a:alpha val="43137"/>
                  </a:srgbClr>
                </a:outerShdw>
              </a:effectLst>
            </a:endParaRPr>
          </a:p>
          <a:p>
            <a:pPr lvl="5"/>
            <a:r>
              <a:rPr lang="en-CA" sz="2400" b="1" dirty="0" smtClean="0">
                <a:effectLst>
                  <a:outerShdw blurRad="38100" dist="38100" dir="2700000" algn="tl">
                    <a:srgbClr val="000000">
                      <a:alpha val="43137"/>
                    </a:srgbClr>
                  </a:outerShdw>
                </a:effectLst>
              </a:rPr>
              <a:t>Place your dots on what you believe are “best” ideas (distribute however you like)</a:t>
            </a:r>
          </a:p>
          <a:p>
            <a:pPr lvl="5"/>
            <a:r>
              <a:rPr lang="en-CA" sz="2400" b="1" dirty="0" smtClean="0">
                <a:effectLst>
                  <a:outerShdw blurRad="38100" dist="38100" dir="2700000" algn="tl">
                    <a:srgbClr val="000000">
                      <a:alpha val="43137"/>
                    </a:srgbClr>
                  </a:outerShdw>
                </a:effectLst>
              </a:rPr>
              <a:t>Choose top two and write actionable strategies – facilitator will submit the strategies</a:t>
            </a:r>
          </a:p>
        </p:txBody>
      </p:sp>
    </p:spTree>
    <p:extLst>
      <p:ext uri="{BB962C8B-B14F-4D97-AF65-F5344CB8AC3E}">
        <p14:creationId xmlns:p14="http://schemas.microsoft.com/office/powerpoint/2010/main" val="21778988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en-CA" sz="6000" dirty="0" smtClean="0">
                <a:solidFill>
                  <a:schemeClr val="tx2">
                    <a:lumMod val="20000"/>
                    <a:lumOff val="80000"/>
                  </a:schemeClr>
                </a:solidFill>
              </a:rPr>
              <a:t>Innovation</a:t>
            </a:r>
            <a:endParaRPr lang="en-US" sz="6000" dirty="0">
              <a:solidFill>
                <a:schemeClr val="tx2">
                  <a:lumMod val="20000"/>
                  <a:lumOff val="80000"/>
                </a:schemeClr>
              </a:solidFill>
            </a:endParaRPr>
          </a:p>
        </p:txBody>
      </p:sp>
      <p:sp>
        <p:nvSpPr>
          <p:cNvPr id="6" name="Content Placeholder 5"/>
          <p:cNvSpPr>
            <a:spLocks noGrp="1"/>
          </p:cNvSpPr>
          <p:nvPr>
            <p:ph idx="1"/>
          </p:nvPr>
        </p:nvSpPr>
        <p:spPr/>
        <p:txBody>
          <a:bodyPr/>
          <a:lstStyle/>
          <a:p>
            <a:pPr marL="0" indent="0">
              <a:buNone/>
            </a:pPr>
            <a:r>
              <a:rPr lang="en-US" sz="3500" b="1" dirty="0" smtClean="0"/>
              <a:t>“</a:t>
            </a:r>
            <a:r>
              <a:rPr lang="en-US" sz="3500" b="1" dirty="0"/>
              <a:t>What strategies can be implemented to develop innovative thinkers within schools as well as outside of schools in collaboration with parents, business, industry and community?”</a:t>
            </a:r>
          </a:p>
          <a:p>
            <a:endParaRPr lang="en-US" dirty="0"/>
          </a:p>
          <a:p>
            <a:endParaRPr lang="en-CA" dirty="0"/>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4" y="-32455"/>
            <a:ext cx="9238838" cy="6890455"/>
          </a:xfrm>
          <a:prstGeom prst="rect">
            <a:avLst/>
          </a:prstGeom>
        </p:spPr>
      </p:pic>
      <p:sp>
        <p:nvSpPr>
          <p:cNvPr id="7" name="TextBox 6"/>
          <p:cNvSpPr txBox="1"/>
          <p:nvPr/>
        </p:nvSpPr>
        <p:spPr>
          <a:xfrm>
            <a:off x="2498076" y="5085184"/>
            <a:ext cx="4594203" cy="830997"/>
          </a:xfrm>
          <a:prstGeom prst="rect">
            <a:avLst/>
          </a:prstGeom>
          <a:solidFill>
            <a:schemeClr val="accent1"/>
          </a:solidFill>
        </p:spPr>
        <p:txBody>
          <a:bodyPr wrap="square" rtlCol="0">
            <a:spAutoFit/>
          </a:bodyPr>
          <a:lstStyle/>
          <a:p>
            <a:pPr algn="ctr"/>
            <a:r>
              <a:rPr lang="en-CA" sz="4800" dirty="0" smtClean="0"/>
              <a:t>15 MINUTES</a:t>
            </a:r>
            <a:endParaRPr lang="en-US" sz="4800" dirty="0"/>
          </a:p>
        </p:txBody>
      </p:sp>
    </p:spTree>
    <p:extLst>
      <p:ext uri="{BB962C8B-B14F-4D97-AF65-F5344CB8AC3E}">
        <p14:creationId xmlns:p14="http://schemas.microsoft.com/office/powerpoint/2010/main" val="21604923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653136"/>
            <a:ext cx="5148064" cy="220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solidFill>
            <a:srgbClr val="C00000"/>
          </a:solidFill>
        </p:spPr>
        <p:txBody>
          <a:bodyPr>
            <a:noAutofit/>
          </a:bodyPr>
          <a:lstStyle/>
          <a:p>
            <a:pPr algn="ctr"/>
            <a:r>
              <a:rPr lang="en-CA" dirty="0" smtClean="0">
                <a:solidFill>
                  <a:schemeClr val="bg1"/>
                </a:solidFill>
                <a:latin typeface="Times New Roman" panose="02020603050405020304" pitchFamily="18" charset="0"/>
                <a:cs typeface="Times New Roman" panose="02020603050405020304" pitchFamily="18" charset="0"/>
              </a:rPr>
              <a:t>Respond at PollEv.com/townhall2017</a:t>
            </a:r>
            <a:endParaRPr lang="en-CA" sz="72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32856"/>
            <a:ext cx="4489710" cy="2643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23" y="4776797"/>
            <a:ext cx="885680" cy="8856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1993" y="4776797"/>
            <a:ext cx="885680" cy="8856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6786" y="4776797"/>
            <a:ext cx="885680" cy="88568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1654" y="1700808"/>
            <a:ext cx="2698398" cy="4797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96064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Question One</a:t>
            </a:r>
            <a:endParaRPr lang="en-US" dirty="0"/>
          </a:p>
        </p:txBody>
      </p:sp>
      <p:sp>
        <p:nvSpPr>
          <p:cNvPr id="5" name="Content Placeholder 4"/>
          <p:cNvSpPr>
            <a:spLocks noGrp="1"/>
          </p:cNvSpPr>
          <p:nvPr>
            <p:ph idx="1"/>
          </p:nvPr>
        </p:nvSpPr>
        <p:spPr/>
        <p:txBody>
          <a:bodyPr/>
          <a:lstStyle/>
          <a:p>
            <a:r>
              <a:rPr lang="en-CA" b="1" dirty="0"/>
              <a:t>What strategies can be implemented to develop innovative thinkers within schools?</a:t>
            </a:r>
          </a:p>
          <a:p>
            <a:r>
              <a:rPr lang="en-CA" dirty="0" smtClean="0"/>
              <a:t>Rank 1 to 6 by placing the strategies in order (what you believe to be the best at top, 2</a:t>
            </a:r>
            <a:r>
              <a:rPr lang="en-CA" baseline="30000" dirty="0" smtClean="0"/>
              <a:t>nd</a:t>
            </a:r>
            <a:r>
              <a:rPr lang="en-CA" dirty="0" smtClean="0"/>
              <a:t> best next, and so on). </a:t>
            </a:r>
            <a:endParaRPr lang="en-US" dirty="0"/>
          </a:p>
        </p:txBody>
      </p:sp>
    </p:spTree>
    <p:extLst>
      <p:ext uri="{BB962C8B-B14F-4D97-AF65-F5344CB8AC3E}">
        <p14:creationId xmlns:p14="http://schemas.microsoft.com/office/powerpoint/2010/main" val="41262371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Question Two</a:t>
            </a:r>
            <a:endParaRPr lang="en-US" dirty="0"/>
          </a:p>
        </p:txBody>
      </p:sp>
      <p:sp>
        <p:nvSpPr>
          <p:cNvPr id="5" name="Content Placeholder 4"/>
          <p:cNvSpPr>
            <a:spLocks noGrp="1"/>
          </p:cNvSpPr>
          <p:nvPr>
            <p:ph idx="1"/>
          </p:nvPr>
        </p:nvSpPr>
        <p:spPr/>
        <p:txBody>
          <a:bodyPr/>
          <a:lstStyle/>
          <a:p>
            <a:r>
              <a:rPr lang="en-CA" dirty="0"/>
              <a:t> </a:t>
            </a:r>
            <a:r>
              <a:rPr lang="en-CA" b="1" dirty="0"/>
              <a:t>What strategies can be implemented to develop innovative thinkers outside of schools in collaboration with parents? </a:t>
            </a:r>
          </a:p>
          <a:p>
            <a:r>
              <a:rPr lang="en-CA" dirty="0" smtClean="0"/>
              <a:t>Rank 1 to 6 by placing the strategies in order (what you believe to be the best at top, 2</a:t>
            </a:r>
            <a:r>
              <a:rPr lang="en-CA" baseline="30000" dirty="0" smtClean="0"/>
              <a:t>nd</a:t>
            </a:r>
            <a:r>
              <a:rPr lang="en-CA" dirty="0" smtClean="0"/>
              <a:t> best next, and so on). </a:t>
            </a:r>
            <a:endParaRPr lang="en-US" dirty="0"/>
          </a:p>
        </p:txBody>
      </p:sp>
    </p:spTree>
    <p:extLst>
      <p:ext uri="{BB962C8B-B14F-4D97-AF65-F5344CB8AC3E}">
        <p14:creationId xmlns:p14="http://schemas.microsoft.com/office/powerpoint/2010/main" val="1622377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Question Three</a:t>
            </a:r>
            <a:endParaRPr lang="en-US" dirty="0"/>
          </a:p>
        </p:txBody>
      </p:sp>
      <p:sp>
        <p:nvSpPr>
          <p:cNvPr id="5" name="Content Placeholder 4"/>
          <p:cNvSpPr>
            <a:spLocks noGrp="1"/>
          </p:cNvSpPr>
          <p:nvPr>
            <p:ph idx="1"/>
          </p:nvPr>
        </p:nvSpPr>
        <p:spPr/>
        <p:txBody>
          <a:bodyPr/>
          <a:lstStyle/>
          <a:p>
            <a:r>
              <a:rPr lang="en-CA" dirty="0"/>
              <a:t> </a:t>
            </a:r>
            <a:r>
              <a:rPr lang="en-CA" b="1" dirty="0"/>
              <a:t> What strategies can be implemented to develop innovative thinkers outside of schools in collaboration with business and industry? </a:t>
            </a:r>
          </a:p>
          <a:p>
            <a:r>
              <a:rPr lang="en-CA" dirty="0" smtClean="0"/>
              <a:t>Rank 1 to 6 by placing the strategies in order (what you believe to be the best at top, 2</a:t>
            </a:r>
            <a:r>
              <a:rPr lang="en-CA" baseline="30000" dirty="0" smtClean="0"/>
              <a:t>nd</a:t>
            </a:r>
            <a:r>
              <a:rPr lang="en-CA" dirty="0" smtClean="0"/>
              <a:t> best next, and so on). </a:t>
            </a:r>
            <a:endParaRPr lang="en-US" dirty="0"/>
          </a:p>
        </p:txBody>
      </p:sp>
    </p:spTree>
    <p:extLst>
      <p:ext uri="{BB962C8B-B14F-4D97-AF65-F5344CB8AC3E}">
        <p14:creationId xmlns:p14="http://schemas.microsoft.com/office/powerpoint/2010/main" val="33459451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Question Four</a:t>
            </a:r>
            <a:endParaRPr lang="en-US" dirty="0"/>
          </a:p>
        </p:txBody>
      </p:sp>
      <p:sp>
        <p:nvSpPr>
          <p:cNvPr id="5" name="Content Placeholder 4"/>
          <p:cNvSpPr>
            <a:spLocks noGrp="1"/>
          </p:cNvSpPr>
          <p:nvPr>
            <p:ph idx="1"/>
          </p:nvPr>
        </p:nvSpPr>
        <p:spPr/>
        <p:txBody>
          <a:bodyPr>
            <a:normAutofit/>
          </a:bodyPr>
          <a:lstStyle/>
          <a:p>
            <a:r>
              <a:rPr lang="en-CA" b="1" dirty="0"/>
              <a:t>What strategies can be implemented to develop innovative thinkers outside of schools in collaboration with community? (e.g. post-secondary, services for children, youth and families, youth groups, local government</a:t>
            </a:r>
            <a:r>
              <a:rPr lang="en-CA" b="1" dirty="0" smtClean="0"/>
              <a:t>)</a:t>
            </a:r>
            <a:endParaRPr lang="en-CA" dirty="0" smtClean="0"/>
          </a:p>
          <a:p>
            <a:r>
              <a:rPr lang="en-CA" dirty="0" smtClean="0"/>
              <a:t>Rank 1 to 6 by placing the strategies in order (what you believe to be the best at top, 2</a:t>
            </a:r>
            <a:r>
              <a:rPr lang="en-CA" baseline="30000" dirty="0" smtClean="0"/>
              <a:t>nd</a:t>
            </a:r>
            <a:r>
              <a:rPr lang="en-CA" dirty="0" smtClean="0"/>
              <a:t> best next, and so on). </a:t>
            </a:r>
            <a:endParaRPr lang="en-US" dirty="0"/>
          </a:p>
        </p:txBody>
      </p:sp>
    </p:spTree>
    <p:extLst>
      <p:ext uri="{BB962C8B-B14F-4D97-AF65-F5344CB8AC3E}">
        <p14:creationId xmlns:p14="http://schemas.microsoft.com/office/powerpoint/2010/main" val="23698641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US" dirty="0"/>
          </a:p>
        </p:txBody>
      </p:sp>
      <p:sp>
        <p:nvSpPr>
          <p:cNvPr id="3" name="Content Placeholder 2"/>
          <p:cNvSpPr>
            <a:spLocks noGrp="1"/>
          </p:cNvSpPr>
          <p:nvPr>
            <p:ph idx="1"/>
          </p:nvPr>
        </p:nvSpPr>
        <p:spPr/>
        <p:txBody>
          <a:bodyPr/>
          <a:lstStyle/>
          <a:p>
            <a:r>
              <a:rPr lang="en-CA" dirty="0" smtClean="0"/>
              <a:t>Results </a:t>
            </a:r>
            <a:r>
              <a:rPr lang="en-CA" dirty="0" smtClean="0"/>
              <a:t>will be posted on website</a:t>
            </a:r>
          </a:p>
          <a:p>
            <a:r>
              <a:rPr lang="en-CA" dirty="0" smtClean="0"/>
              <a:t>Trustees will use the results to inform their strategic planning process in March.</a:t>
            </a:r>
          </a:p>
          <a:p>
            <a:pPr marL="0" indent="0">
              <a:buNone/>
            </a:pPr>
            <a:endParaRPr lang="en-US" dirty="0"/>
          </a:p>
        </p:txBody>
      </p:sp>
      <p:pic>
        <p:nvPicPr>
          <p:cNvPr id="4" name="Picture 3"/>
          <p:cNvPicPr>
            <a:picLocks noChangeAspect="1"/>
          </p:cNvPicPr>
          <p:nvPr/>
        </p:nvPicPr>
        <p:blipFill>
          <a:blip r:embed="rId2"/>
          <a:stretch>
            <a:fillRect/>
          </a:stretch>
        </p:blipFill>
        <p:spPr>
          <a:xfrm>
            <a:off x="4899595" y="3887071"/>
            <a:ext cx="4124325" cy="1104900"/>
          </a:xfrm>
          <a:prstGeom prst="rect">
            <a:avLst/>
          </a:prstGeom>
        </p:spPr>
      </p:pic>
      <p:pic>
        <p:nvPicPr>
          <p:cNvPr id="5" name="Picture 4"/>
          <p:cNvPicPr>
            <a:picLocks noChangeAspect="1"/>
          </p:cNvPicPr>
          <p:nvPr/>
        </p:nvPicPr>
        <p:blipFill>
          <a:blip r:embed="rId3"/>
          <a:stretch>
            <a:fillRect/>
          </a:stretch>
        </p:blipFill>
        <p:spPr>
          <a:xfrm>
            <a:off x="107504" y="3186419"/>
            <a:ext cx="4968552" cy="3707304"/>
          </a:xfrm>
          <a:prstGeom prst="rect">
            <a:avLst/>
          </a:prstGeom>
        </p:spPr>
      </p:pic>
    </p:spTree>
    <p:extLst>
      <p:ext uri="{BB962C8B-B14F-4D97-AF65-F5344CB8AC3E}">
        <p14:creationId xmlns:p14="http://schemas.microsoft.com/office/powerpoint/2010/main" val="17856815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Evaluation Form</a:t>
            </a:r>
            <a:endParaRPr lang="en-US" dirty="0"/>
          </a:p>
        </p:txBody>
      </p:sp>
      <p:sp>
        <p:nvSpPr>
          <p:cNvPr id="3" name="Content Placeholder 2"/>
          <p:cNvSpPr>
            <a:spLocks noGrp="1"/>
          </p:cNvSpPr>
          <p:nvPr>
            <p:ph idx="1"/>
          </p:nvPr>
        </p:nvSpPr>
        <p:spPr>
          <a:xfrm>
            <a:off x="755576" y="1124744"/>
            <a:ext cx="8229600" cy="4525963"/>
          </a:xfrm>
        </p:spPr>
        <p:txBody>
          <a:bodyPr>
            <a:normAutofit lnSpcReduction="10000"/>
          </a:bodyPr>
          <a:lstStyle/>
          <a:p>
            <a:r>
              <a:rPr lang="en-CA" b="1" dirty="0" smtClean="0"/>
              <a:t>You have the opportunity to provide feedback using Poll Everywhere or paper (available at stations). </a:t>
            </a:r>
          </a:p>
          <a:p>
            <a:r>
              <a:rPr lang="en-CA" b="1" dirty="0" smtClean="0"/>
              <a:t>If you are still in Poll Everywhere, you should see the question, "what went well?” </a:t>
            </a:r>
          </a:p>
          <a:p>
            <a:r>
              <a:rPr lang="en-CA" b="1" dirty="0" smtClean="0"/>
              <a:t>Once time has been provided for participants to respond to this question, we will close the question and the second question will be opened, “suggestions that would make future town hall meetings more successful. </a:t>
            </a:r>
            <a:endParaRPr lang="en-US" b="1" dirty="0"/>
          </a:p>
        </p:txBody>
      </p:sp>
      <p:sp>
        <p:nvSpPr>
          <p:cNvPr id="4" name="Rectangle 3"/>
          <p:cNvSpPr/>
          <p:nvPr/>
        </p:nvSpPr>
        <p:spPr>
          <a:xfrm>
            <a:off x="4716016" y="5445224"/>
            <a:ext cx="3685240" cy="923330"/>
          </a:xfrm>
          <a:prstGeom prst="rect">
            <a:avLst/>
          </a:prstGeom>
          <a:noFill/>
        </p:spPr>
        <p:txBody>
          <a:bodyPr wrap="none" lIns="91440" tIns="45720" rIns="91440" bIns="45720">
            <a:spAutoFit/>
          </a:bodyPr>
          <a:lstStyle/>
          <a:p>
            <a:pPr algn="ctr"/>
            <a:r>
              <a:rPr lang="en-CA"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THANK-YOU</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8681296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8130"/>
            <a:ext cx="8229600" cy="1768702"/>
          </a:xfrm>
        </p:spPr>
        <p:txBody>
          <a:bodyPr>
            <a:normAutofit fontScale="90000"/>
          </a:bodyPr>
          <a:lstStyle/>
          <a:p>
            <a:r>
              <a:rPr lang="en-CA" dirty="0" smtClean="0"/>
              <a:t>LAST YEAR – LOOKED INTO FUTURE AND CAME UP WITH THE BIG IDEAS FOR A NEW VISION that would prepare our students for success into the future</a:t>
            </a:r>
            <a:endParaRPr lang="en-CA" dirty="0"/>
          </a:p>
        </p:txBody>
      </p:sp>
      <p:sp>
        <p:nvSpPr>
          <p:cNvPr id="6" name="Content Placeholder 5"/>
          <p:cNvSpPr>
            <a:spLocks noGrp="1"/>
          </p:cNvSpPr>
          <p:nvPr>
            <p:ph idx="1"/>
          </p:nvPr>
        </p:nvSpPr>
        <p:spPr>
          <a:xfrm>
            <a:off x="448965" y="2132856"/>
            <a:ext cx="8229600" cy="3836942"/>
          </a:xfrm>
        </p:spPr>
        <p:txBody>
          <a:bodyPr/>
          <a:lstStyle/>
          <a:p>
            <a:pPr marL="0" indent="0">
              <a:buNone/>
            </a:pPr>
            <a:r>
              <a:rPr lang="en-US" b="1" dirty="0" smtClean="0"/>
              <a:t>Vision</a:t>
            </a:r>
            <a:endParaRPr lang="en-US" b="1" dirty="0"/>
          </a:p>
          <a:p>
            <a:r>
              <a:rPr lang="en-US" b="1" dirty="0"/>
              <a:t>Learners are innovative thinkers who are successful, confident, respectful, and caring</a:t>
            </a:r>
            <a:r>
              <a:rPr lang="en-US" b="1" dirty="0" smtClean="0"/>
              <a:t>.</a:t>
            </a:r>
            <a:endParaRPr lang="en-CA" b="1" dirty="0"/>
          </a:p>
          <a:p>
            <a:r>
              <a:rPr lang="en-CA" b="1" dirty="0" smtClean="0"/>
              <a:t>Generated ideas during Town Hall – then refined with online feedback loop.</a:t>
            </a:r>
            <a:endParaRPr lang="en-US" b="1" dirty="0"/>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9734"/>
            <a:ext cx="9144000" cy="1143000"/>
          </a:xfrm>
          <a:solidFill>
            <a:srgbClr val="FFFF00"/>
          </a:solidFill>
        </p:spPr>
        <p:txBody>
          <a:bodyPr>
            <a:normAutofit/>
          </a:bodyPr>
          <a:lstStyle/>
          <a:p>
            <a:pPr algn="ctr"/>
            <a:r>
              <a:rPr lang="en-CA" sz="5400" dirty="0" smtClean="0">
                <a:solidFill>
                  <a:srgbClr val="FF0000"/>
                </a:solidFill>
              </a:rPr>
              <a:t>TONIGHT….</a:t>
            </a:r>
            <a:endParaRPr lang="en-US" sz="5400" dirty="0">
              <a:solidFill>
                <a:srgbClr val="FF0000"/>
              </a:solidFill>
            </a:endParaRPr>
          </a:p>
        </p:txBody>
      </p:sp>
      <p:sp>
        <p:nvSpPr>
          <p:cNvPr id="2" name="Content Placeholder 1"/>
          <p:cNvSpPr>
            <a:spLocks noGrp="1"/>
          </p:cNvSpPr>
          <p:nvPr>
            <p:ph sz="half" idx="2"/>
          </p:nvPr>
        </p:nvSpPr>
        <p:spPr>
          <a:xfrm>
            <a:off x="462372" y="1219042"/>
            <a:ext cx="8219256" cy="5090278"/>
          </a:xfrm>
        </p:spPr>
        <p:txBody>
          <a:bodyPr/>
          <a:lstStyle/>
          <a:p>
            <a:r>
              <a:rPr lang="en-CA" b="1" dirty="0" smtClean="0"/>
              <a:t>DEVELOP ACTIONABLE STRATEGIES TO FURTHER THE BOARD PRIORITY OF DEVELOPING INNOVATIVE THINKERS. </a:t>
            </a:r>
          </a:p>
          <a:p>
            <a:r>
              <a:rPr lang="en-CA" b="1" dirty="0" smtClean="0"/>
              <a:t>WITHIN SCHOOL</a:t>
            </a:r>
          </a:p>
          <a:p>
            <a:r>
              <a:rPr lang="en-CA" b="1" dirty="0" smtClean="0"/>
              <a:t>AS PARENTS – WITHIN THE </a:t>
            </a:r>
            <a:r>
              <a:rPr lang="en-CA" b="1" dirty="0" smtClean="0"/>
              <a:t>HOME; </a:t>
            </a:r>
            <a:r>
              <a:rPr lang="en-CA" b="1" dirty="0" smtClean="0"/>
              <a:t>IN PARTNERSHIP WITH THE SCHOOL</a:t>
            </a:r>
            <a:endParaRPr lang="en-CA" b="1" dirty="0" smtClean="0"/>
          </a:p>
          <a:p>
            <a:r>
              <a:rPr lang="en-CA" b="1" dirty="0" smtClean="0"/>
              <a:t>AS BUSINESS AND INDUSTRY</a:t>
            </a:r>
          </a:p>
          <a:p>
            <a:pPr lvl="4"/>
            <a:r>
              <a:rPr lang="en-CA" sz="2400" b="1" dirty="0" smtClean="0"/>
              <a:t>AS COMMUNITY (SERVICES TO CHILDREN AND FAMILIES, POST-SECONDARY, COMMUNITY MEMBERS WHO ENGAGE WITH YOUTH). </a:t>
            </a:r>
            <a:endParaRPr lang="en-CA" sz="2400" b="1" dirty="0"/>
          </a:p>
        </p:txBody>
      </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PROCESS</a:t>
            </a:r>
            <a:endParaRPr lang="en-US" sz="4800" dirty="0"/>
          </a:p>
        </p:txBody>
      </p:sp>
      <p:sp>
        <p:nvSpPr>
          <p:cNvPr id="5" name="Content Placeholder 4"/>
          <p:cNvSpPr>
            <a:spLocks noGrp="1"/>
          </p:cNvSpPr>
          <p:nvPr>
            <p:ph idx="1"/>
          </p:nvPr>
        </p:nvSpPr>
        <p:spPr/>
        <p:txBody>
          <a:bodyPr>
            <a:normAutofit/>
          </a:bodyPr>
          <a:lstStyle/>
          <a:p>
            <a:r>
              <a:rPr lang="en-CA" sz="4000" b="1" dirty="0" smtClean="0"/>
              <a:t>Generate </a:t>
            </a:r>
            <a:r>
              <a:rPr lang="en-CA" sz="4000" b="1" dirty="0" smtClean="0"/>
              <a:t>ideas</a:t>
            </a:r>
          </a:p>
          <a:p>
            <a:pPr marL="0" indent="0">
              <a:buNone/>
            </a:pPr>
            <a:endParaRPr lang="en-CA" sz="4000" b="1" dirty="0" smtClean="0"/>
          </a:p>
        </p:txBody>
      </p:sp>
      <p:pic>
        <p:nvPicPr>
          <p:cNvPr id="2" name="Picture 1"/>
          <p:cNvPicPr>
            <a:picLocks noChangeAspect="1"/>
          </p:cNvPicPr>
          <p:nvPr/>
        </p:nvPicPr>
        <p:blipFill>
          <a:blip r:embed="rId2"/>
          <a:stretch>
            <a:fillRect/>
          </a:stretch>
        </p:blipFill>
        <p:spPr>
          <a:xfrm>
            <a:off x="1403648" y="2204864"/>
            <a:ext cx="6859339" cy="4305025"/>
          </a:xfrm>
          <a:prstGeom prst="rect">
            <a:avLst/>
          </a:prstGeom>
        </p:spPr>
      </p:pic>
    </p:spTree>
    <p:extLst>
      <p:ext uri="{BB962C8B-B14F-4D97-AF65-F5344CB8AC3E}">
        <p14:creationId xmlns:p14="http://schemas.microsoft.com/office/powerpoint/2010/main" val="8525827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a:t>
            </a:r>
            <a:endParaRPr lang="en-US" dirty="0"/>
          </a:p>
        </p:txBody>
      </p:sp>
      <p:sp>
        <p:nvSpPr>
          <p:cNvPr id="3" name="Content Placeholder 2"/>
          <p:cNvSpPr>
            <a:spLocks noGrp="1"/>
          </p:cNvSpPr>
          <p:nvPr>
            <p:ph idx="1"/>
          </p:nvPr>
        </p:nvSpPr>
        <p:spPr/>
        <p:txBody>
          <a:bodyPr/>
          <a:lstStyle/>
          <a:p>
            <a:r>
              <a:rPr lang="en-CA" sz="4800" b="1" dirty="0"/>
              <a:t>Share Ideas – World Café </a:t>
            </a:r>
            <a:r>
              <a:rPr lang="en-CA" b="1" dirty="0"/>
              <a:t>(you will be at 3 different stations – see nametag numbers).</a:t>
            </a:r>
          </a:p>
          <a:p>
            <a:r>
              <a:rPr lang="en-CA" sz="4800" b="1" dirty="0"/>
              <a:t>Narrow ideas </a:t>
            </a:r>
            <a:r>
              <a:rPr lang="en-CA" b="1" dirty="0"/>
              <a:t>(At third station)</a:t>
            </a:r>
          </a:p>
          <a:p>
            <a:r>
              <a:rPr lang="en-CA" sz="4800" b="1" dirty="0"/>
              <a:t>Rank ideas</a:t>
            </a:r>
          </a:p>
          <a:p>
            <a:endParaRPr lang="en-US" dirty="0"/>
          </a:p>
        </p:txBody>
      </p:sp>
    </p:spTree>
    <p:extLst>
      <p:ext uri="{BB962C8B-B14F-4D97-AF65-F5344CB8AC3E}">
        <p14:creationId xmlns:p14="http://schemas.microsoft.com/office/powerpoint/2010/main" val="39897196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30"/>
            <a:ext cx="9144000" cy="1143000"/>
          </a:xfrm>
        </p:spPr>
        <p:txBody>
          <a:bodyPr>
            <a:normAutofit fontScale="90000"/>
          </a:bodyPr>
          <a:lstStyle/>
          <a:p>
            <a:pPr algn="ctr"/>
            <a:r>
              <a:rPr lang="en-US" sz="4800" dirty="0" smtClean="0"/>
              <a:t>Example of a simple innovation</a:t>
            </a:r>
            <a:endParaRPr lang="en-US" sz="4800" dirty="0"/>
          </a:p>
        </p:txBody>
      </p:sp>
      <p:pic>
        <p:nvPicPr>
          <p:cNvPr id="5" name="Picture 4">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556792"/>
            <a:ext cx="4692013" cy="28152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74937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653136"/>
            <a:ext cx="5148064" cy="220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850"/>
            <a:ext cx="9144000" cy="1869648"/>
          </a:xfrm>
          <a:solidFill>
            <a:srgbClr val="FF0000"/>
          </a:solidFill>
        </p:spPr>
        <p:txBody>
          <a:bodyPr>
            <a:normAutofit/>
          </a:bodyPr>
          <a:lstStyle/>
          <a:p>
            <a:r>
              <a:rPr lang="en-US" dirty="0" smtClean="0">
                <a:solidFill>
                  <a:schemeClr val="bg1"/>
                </a:solidFill>
              </a:rPr>
              <a:t>INNOVATIVE THINKERS CAN…</a:t>
            </a:r>
            <a:br>
              <a:rPr lang="en-US" dirty="0" smtClean="0">
                <a:solidFill>
                  <a:schemeClr val="bg1"/>
                </a:solidFill>
              </a:rPr>
            </a:br>
            <a:r>
              <a:rPr lang="en-US" dirty="0" smtClean="0">
                <a:solidFill>
                  <a:schemeClr val="bg1"/>
                </a:solidFill>
              </a:rPr>
              <a:t>WORD CLOUD</a:t>
            </a:r>
            <a:endParaRPr lang="en-US"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407221"/>
            <a:ext cx="4608512" cy="246079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990618"/>
            <a:ext cx="3312368" cy="248427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2424047"/>
            <a:ext cx="3096344" cy="1863054"/>
          </a:xfrm>
          <a:prstGeom prst="rect">
            <a:avLst/>
          </a:prstGeom>
        </p:spPr>
      </p:pic>
    </p:spTree>
    <p:extLst>
      <p:ext uri="{BB962C8B-B14F-4D97-AF65-F5344CB8AC3E}">
        <p14:creationId xmlns:p14="http://schemas.microsoft.com/office/powerpoint/2010/main" val="16967119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653136"/>
            <a:ext cx="5148064" cy="220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solidFill>
            <a:srgbClr val="C00000"/>
          </a:solidFill>
        </p:spPr>
        <p:txBody>
          <a:bodyPr>
            <a:noAutofit/>
          </a:bodyPr>
          <a:lstStyle/>
          <a:p>
            <a:pPr algn="ctr"/>
            <a:r>
              <a:rPr lang="en-CA" dirty="0" smtClean="0">
                <a:solidFill>
                  <a:schemeClr val="bg1"/>
                </a:solidFill>
                <a:latin typeface="Times New Roman" panose="02020603050405020304" pitchFamily="18" charset="0"/>
                <a:cs typeface="Times New Roman" panose="02020603050405020304" pitchFamily="18" charset="0"/>
              </a:rPr>
              <a:t>Respond at PollEv.com/townhall2017</a:t>
            </a:r>
            <a:endParaRPr lang="en-CA" sz="72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04" y="1999492"/>
            <a:ext cx="4506187" cy="26536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78" y="4653136"/>
            <a:ext cx="888930" cy="88893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8740" y="4653136"/>
            <a:ext cx="888930" cy="88893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6641" y="4653136"/>
            <a:ext cx="888930" cy="88893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4287" y="1484784"/>
            <a:ext cx="2880229" cy="5120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37729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20058-cub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028-3d-cubes-powerpoint-template.potx" id="{31EC4B10-1AC8-4272-9787-5C7F5B142AAC}" vid="{C9938D3F-E61D-44C8-8929-DB1180B8F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1207</Words>
  <Application>Microsoft Office PowerPoint</Application>
  <PresentationFormat>On-screen Show (4:3)</PresentationFormat>
  <Paragraphs>110</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Microsoft New Tai Lue</vt:lpstr>
      <vt:lpstr>Calibri</vt:lpstr>
      <vt:lpstr>Rage Italic</vt:lpstr>
      <vt:lpstr>Arial</vt:lpstr>
      <vt:lpstr>Adobe Hebrew</vt:lpstr>
      <vt:lpstr>Times New Roman</vt:lpstr>
      <vt:lpstr>Arial Black</vt:lpstr>
      <vt:lpstr>Microsoft Himalaya</vt:lpstr>
      <vt:lpstr>Adobe Devanagari</vt:lpstr>
      <vt:lpstr>20058-cubes</vt:lpstr>
      <vt:lpstr>2017</vt:lpstr>
      <vt:lpstr>Innovation</vt:lpstr>
      <vt:lpstr>LAST YEAR – LOOKED INTO FUTURE AND CAME UP WITH THE BIG IDEAS FOR A NEW VISION that would prepare our students for success into the future</vt:lpstr>
      <vt:lpstr>TONIGHT….</vt:lpstr>
      <vt:lpstr>PROCESS</vt:lpstr>
      <vt:lpstr>PROCESS</vt:lpstr>
      <vt:lpstr>Example of a simple innovation</vt:lpstr>
      <vt:lpstr>INNOVATIVE THINKERS CAN… WORD CLOUD</vt:lpstr>
      <vt:lpstr>Respond at PollEv.com/townhall2017</vt:lpstr>
      <vt:lpstr>INNOVATION</vt:lpstr>
      <vt:lpstr>Innovative Thinking</vt:lpstr>
      <vt:lpstr>ALL STUDENTS CAN BE INNOVATIVE THINKERS</vt:lpstr>
      <vt:lpstr>Process – World Cafe</vt:lpstr>
      <vt:lpstr>You will rotate to three groups.</vt:lpstr>
      <vt:lpstr>EXAMPLE</vt:lpstr>
      <vt:lpstr>Process</vt:lpstr>
      <vt:lpstr>ROUND ONE</vt:lpstr>
      <vt:lpstr>ROUND TWO</vt:lpstr>
      <vt:lpstr>ROUND THREE</vt:lpstr>
      <vt:lpstr>PowerPoint Presentation</vt:lpstr>
      <vt:lpstr>Respond at PollEv.com/townhall2017</vt:lpstr>
      <vt:lpstr>Question One</vt:lpstr>
      <vt:lpstr>Question Two</vt:lpstr>
      <vt:lpstr>Question Three</vt:lpstr>
      <vt:lpstr>Question Four</vt:lpstr>
      <vt:lpstr>NEXT STEPS</vt:lpstr>
      <vt:lpstr>Evaluation Form</vt:lpstr>
    </vt:vector>
  </TitlesOfParts>
  <Company>Lethbridge School District $51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Contemporary World</dc:title>
  <dc:creator>Cheryl Gilmore</dc:creator>
  <cp:lastModifiedBy>Cheryl Gilmore</cp:lastModifiedBy>
  <cp:revision>66</cp:revision>
  <dcterms:created xsi:type="dcterms:W3CDTF">2016-01-31T22:21:46Z</dcterms:created>
  <dcterms:modified xsi:type="dcterms:W3CDTF">2017-02-07T16:11:42Z</dcterms:modified>
</cp:coreProperties>
</file>