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4" r:id="rId2"/>
    <p:sldId id="256" r:id="rId3"/>
    <p:sldId id="257" r:id="rId4"/>
    <p:sldId id="259" r:id="rId5"/>
    <p:sldId id="258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266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  <a:srgbClr val="000099"/>
    <a:srgbClr val="CCFF66"/>
    <a:srgbClr val="E4FE84"/>
    <a:srgbClr val="669900"/>
    <a:srgbClr val="EE8E00"/>
    <a:srgbClr val="DE7400"/>
    <a:srgbClr val="4E8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8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free-power-point-templat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8418" y="1681644"/>
            <a:ext cx="1512168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Rage Italic" panose="03070502040507070304" pitchFamily="66" charset="0"/>
              </a:rPr>
              <a:t>2016</a:t>
            </a:r>
            <a:endParaRPr lang="en-CA" sz="3200" dirty="0">
              <a:solidFill>
                <a:srgbClr val="00B050"/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161927"/>
            <a:ext cx="508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 Black" panose="020B0A04020102020204" pitchFamily="34" charset="0"/>
                <a:cs typeface="Adobe Hebrew" panose="02040503050201020203" pitchFamily="18" charset="-79"/>
              </a:rPr>
              <a:t>TOWN HALL</a:t>
            </a:r>
            <a:endParaRPr lang="en-CA" sz="5400" dirty="0">
              <a:solidFill>
                <a:srgbClr val="0070C0"/>
              </a:solidFill>
              <a:latin typeface="Arial Black" panose="020B0A04020102020204" pitchFamily="34" charset="0"/>
              <a:cs typeface="Adobe Hebrew" panose="02040503050201020203" pitchFamily="18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54353"/>
            <a:ext cx="2952328" cy="140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1743" y="285293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spc="42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Lethbridge School District No. 51</a:t>
            </a:r>
            <a:endParaRPr lang="en-CA" sz="1600" spc="42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9254"/>
            <a:ext cx="4048125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5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en-CA" sz="6000" dirty="0" smtClean="0"/>
              <a:t>WE ARE CURRENTLY PREPARING STUDENTS FOR JOBS THAT DON’T YET EXIST.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66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41">
        <p:split orient="vert"/>
      </p:transition>
    </mc:Choice>
    <mc:Fallback xmlns="">
      <p:transition spd="slow" advTm="47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92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en-CA" sz="6000" dirty="0" smtClean="0">
                <a:solidFill>
                  <a:srgbClr val="FF0000"/>
                </a:solidFill>
              </a:rPr>
              <a:t>USING TECHNOLOGIES THAT HAVEN’T YET BEEN INVENTED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9196"/>
      </p:ext>
    </p:extLst>
  </p:cSld>
  <p:clrMapOvr>
    <a:masterClrMapping/>
  </p:clrMapOvr>
  <p:transition spd="slow" advTm="3996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91810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09320"/>
          </a:xfrm>
        </p:spPr>
        <p:txBody>
          <a:bodyPr/>
          <a:lstStyle/>
          <a:p>
            <a:r>
              <a:rPr lang="en-CA" sz="6000" dirty="0" smtClean="0">
                <a:solidFill>
                  <a:srgbClr val="FF0000"/>
                </a:solidFill>
              </a:rPr>
              <a:t>IN ORDER TO SOLVE PROBLEMS WE DON’T EVEN KNOW EXIST YET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4755"/>
      </p:ext>
    </p:extLst>
  </p:cSld>
  <p:clrMapOvr>
    <a:masterClrMapping/>
  </p:clrMapOvr>
  <p:transition spd="slow" advTm="5328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113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chemeClr val="bg1">
                    <a:lumMod val="95000"/>
                  </a:schemeClr>
                </a:solidFill>
              </a:rPr>
              <a:t>DID YOU KNOW?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3 BILLION PEOPLE USE THE INTERNET NOW..</a:t>
            </a:r>
          </a:p>
          <a:p>
            <a:pPr marL="0" indent="0">
              <a:buNone/>
            </a:pP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BILLION DEVICES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CONNECTED BY 2020…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7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62">
        <p:fade/>
      </p:transition>
    </mc:Choice>
    <mc:Fallback xmlns="">
      <p:transition spd="med" advTm="69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2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CA" sz="6000" dirty="0" smtClean="0">
                <a:solidFill>
                  <a:srgbClr val="FF0000"/>
                </a:solidFill>
              </a:rPr>
              <a:t>10 MILLION </a:t>
            </a:r>
            <a:r>
              <a:rPr lang="en-CA" sz="6000" dirty="0" smtClean="0">
                <a:solidFill>
                  <a:srgbClr val="FFFF00"/>
                </a:solidFill>
              </a:rPr>
              <a:t>SELF-DRIVING CARS WILL BE ON THE ROAD BY </a:t>
            </a:r>
            <a:r>
              <a:rPr lang="en-CA" sz="6000" dirty="0" smtClean="0">
                <a:solidFill>
                  <a:srgbClr val="FF0000"/>
                </a:solidFill>
              </a:rPr>
              <a:t>2020.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835">
        <p14:reveal/>
      </p:transition>
    </mc:Choice>
    <mc:Fallback xmlns="">
      <p:transition spd="slow" advTm="5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028384" cy="68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IN THE WORLD THERE ARE OVER 1.55 BILLION FACEBOOK USERS.</a:t>
            </a:r>
            <a:b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1.75 MILLION USERS CONNECTED EACH MOMENT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350 MILLION PHOTOS UPLOADED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1">
        <p:fade/>
      </p:transition>
    </mc:Choice>
    <mc:Fallback xmlns="">
      <p:transition spd="med" advTm="7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3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1 OUT OF 6 COUPLES MARRIED LAST YEAR MET ON LINE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1 IN 5 </a:t>
            </a:r>
            <a:r>
              <a:rPr lang="en-CA" dirty="0" smtClean="0">
                <a:solidFill>
                  <a:srgbClr val="FFFF00"/>
                </a:solidFill>
              </a:rPr>
              <a:t>DIVORCES</a:t>
            </a:r>
            <a:r>
              <a:rPr lang="en-CA" dirty="0" smtClean="0"/>
              <a:t> WERE BLAMED ON FACEBOOK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37160"/>
      </p:ext>
    </p:extLst>
  </p:cSld>
  <p:clrMapOvr>
    <a:masterClrMapping/>
  </p:clrMapOvr>
  <p:transition spd="med" advTm="6448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CA" sz="6000" dirty="0" smtClean="0">
                <a:solidFill>
                  <a:srgbClr val="FF0000"/>
                </a:solidFill>
              </a:rPr>
              <a:t>E-REPUTATION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980729"/>
            <a:ext cx="8229600" cy="4989070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4400" b="1" dirty="0" smtClean="0"/>
              <a:t>OUR YOUTH’S NEW WORST ENEMIES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-3261" b="22340"/>
          <a:stretch/>
        </p:blipFill>
        <p:spPr>
          <a:xfrm>
            <a:off x="1187624" y="1124744"/>
            <a:ext cx="6624736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13614"/>
            <a:ext cx="4860032" cy="234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4513614"/>
            <a:ext cx="4140712" cy="23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57">
        <p:fade/>
      </p:transition>
    </mc:Choice>
    <mc:Fallback xmlns="">
      <p:transition spd="med" advTm="65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60" y="0"/>
            <a:ext cx="9155660" cy="1417638"/>
          </a:xfrm>
          <a:solidFill>
            <a:schemeClr val="tx1"/>
          </a:solidFill>
        </p:spPr>
        <p:txBody>
          <a:bodyPr/>
          <a:lstStyle/>
          <a:p>
            <a:r>
              <a:rPr lang="en-CA" sz="6000" dirty="0" smtClean="0">
                <a:solidFill>
                  <a:srgbClr val="FFFF00"/>
                </a:solidFill>
              </a:rPr>
              <a:t>THE RISE OF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40" y="1710602"/>
            <a:ext cx="2737336" cy="4415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SO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508" y="1710602"/>
            <a:ext cx="2643292" cy="4415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dirty="0"/>
              <a:t>M</a:t>
            </a:r>
            <a:r>
              <a:rPr lang="en-CA" sz="4800" dirty="0" smtClean="0"/>
              <a:t>O</a:t>
            </a:r>
            <a:endParaRPr lang="en-US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3194536" y="1710602"/>
            <a:ext cx="2848972" cy="4598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/>
              <a:t>L</a:t>
            </a:r>
            <a:r>
              <a:rPr lang="en-CA" sz="6000" dirty="0" smtClean="0"/>
              <a:t>O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7313"/>
            <a:ext cx="310222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SOCIAL</a:t>
            </a:r>
            <a:r>
              <a:rPr lang="en-CA" sz="4800" dirty="0" smtClean="0"/>
              <a:t>L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101540" y="6104564"/>
            <a:ext cx="310222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LOCATION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3080" y="6109298"/>
            <a:ext cx="310222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MOBILE</a:t>
            </a:r>
            <a:r>
              <a:rPr lang="en-CA" sz="4800" dirty="0" smtClean="0"/>
              <a:t>E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2411055"/>
            <a:ext cx="3194536" cy="3710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78" y="2475225"/>
            <a:ext cx="2857500" cy="18178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386" y="4266358"/>
            <a:ext cx="2857500" cy="1817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56" y="2528678"/>
            <a:ext cx="3071144" cy="35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71">
        <p:fade/>
      </p:transition>
    </mc:Choice>
    <mc:Fallback xmlns="">
      <p:transition spd="med" advTm="5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63" y="813235"/>
            <a:ext cx="2492474" cy="2492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dirty="0" smtClean="0"/>
              <a:t>THE AGE OF IMAGES</a:t>
            </a:r>
            <a:endParaRPr lang="en-US" sz="6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0414"/>
            <a:ext cx="2857500" cy="21431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60" y="3010595"/>
            <a:ext cx="5687834" cy="144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06" y="1157964"/>
            <a:ext cx="285750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" y="4653136"/>
            <a:ext cx="5115719" cy="2336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3320" y="4653135"/>
            <a:ext cx="4000680" cy="2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5087"/>
      </p:ext>
    </p:extLst>
  </p:cSld>
  <p:clrMapOvr>
    <a:masterClrMapping/>
  </p:clrMapOvr>
  <p:transition spd="slow" advTm="5989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4597543"/>
            <a:ext cx="5963562" cy="1066800"/>
          </a:xfrm>
        </p:spPr>
        <p:txBody>
          <a:bodyPr>
            <a:noAutofit/>
          </a:bodyPr>
          <a:lstStyle/>
          <a:p>
            <a:pPr algn="r"/>
            <a:r>
              <a:rPr lang="en-C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Contemporary</a:t>
            </a:r>
            <a:br>
              <a:rPr lang="en-C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CA" sz="8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World</a:t>
            </a:r>
            <a:endParaRPr lang="en-US" sz="8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E:\websites\free-power-point-templates\2012\logo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learing the Clouds - Royalty Free King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1786" y="60198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3933056"/>
            <a:ext cx="66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latin typeface="Arial Black" panose="020B0A04020102020204" pitchFamily="34" charset="0"/>
              </a:rPr>
              <a:t>The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45" y="743706"/>
            <a:ext cx="3226382" cy="31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54"/>
    </mc:Choice>
    <mc:Fallback xmlns="">
      <p:transition advTm="2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dirty="0" smtClean="0"/>
              <a:t>DAILY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443835"/>
            <a:ext cx="8695035" cy="5414165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			</a:t>
            </a:r>
            <a:r>
              <a:rPr lang="en-CA" dirty="0" smtClean="0">
                <a:solidFill>
                  <a:schemeClr val="bg1"/>
                </a:solidFill>
              </a:rPr>
              <a:t>22 MILLION HOURS OF TV 				SHOWS AND MOVIES WATCHED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</a:t>
            </a:r>
            <a:r>
              <a:rPr lang="en-CA" dirty="0" smtClean="0">
                <a:solidFill>
                  <a:schemeClr val="bg1"/>
                </a:solidFill>
              </a:rPr>
              <a:t>+ 54 MILLION HOURS OF MUSIC 			STREAMED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</a:t>
            </a:r>
            <a:r>
              <a:rPr lang="en-CA" dirty="0" smtClean="0">
                <a:solidFill>
                  <a:schemeClr val="bg1"/>
                </a:solidFill>
              </a:rPr>
              <a:t>1 PETABYTE PLUS OF GAME 					CONTENT PROCESSED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69160"/>
            <a:ext cx="3209499" cy="1988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" y="2992735"/>
            <a:ext cx="320615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535"/>
            <a:ext cx="32094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737"/>
      </p:ext>
    </p:extLst>
  </p:cSld>
  <p:clrMapOvr>
    <a:masterClrMapping/>
  </p:clrMapOvr>
  <p:transition spd="slow" advTm="7262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0"/>
            <a:ext cx="9144000" cy="248878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8.000.000.000.000.000.000.000.000+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>8 ZETABYTES 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OF UNIQUE NEW DATA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>CREATED WORLD WIDE IN 2015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45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636912"/>
            <a:ext cx="8229600" cy="4221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6600" dirty="0" smtClean="0">
                <a:solidFill>
                  <a:schemeClr val="bg1"/>
                </a:solidFill>
              </a:rPr>
              <a:t>THE AGE OF BIG DATA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16">
        <p:fade/>
      </p:transition>
    </mc:Choice>
    <mc:Fallback xmlns="">
      <p:transition spd="med" advTm="6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583362"/>
          </a:xfrm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</a:rPr>
              <a:t>THAT IS MORE THAN </a:t>
            </a:r>
            <a:r>
              <a:rPr lang="en-CA" sz="6000" dirty="0" smtClean="0">
                <a:solidFill>
                  <a:srgbClr val="FFC000"/>
                </a:solidFill>
              </a:rPr>
              <a:t>THE PREVIOUS </a:t>
            </a:r>
            <a:r>
              <a:rPr lang="en-CA" sz="6000" dirty="0" smtClean="0">
                <a:solidFill>
                  <a:srgbClr val="FF0000"/>
                </a:solidFill>
              </a:rPr>
              <a:t>5,000 YEARS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02">
        <p:fade/>
      </p:transition>
    </mc:Choice>
    <mc:Fallback xmlns="">
      <p:transition spd="med" advTm="54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34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en-CA" dirty="0" smtClean="0"/>
              <a:t>THE AMOUNT OF TECHNICAL INFORMATION IS </a:t>
            </a:r>
            <a:r>
              <a:rPr lang="en-CA" dirty="0" smtClean="0">
                <a:solidFill>
                  <a:srgbClr val="FFFF00"/>
                </a:solidFill>
              </a:rPr>
              <a:t>DOUBLING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EVERY TWO YEARS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>
                <a:solidFill>
                  <a:srgbClr val="FF0000"/>
                </a:solidFill>
              </a:rPr>
              <a:t>THIS MEANS THAT FOR STUDENTS STARTING A FOUR YEAR TECHNICAL DEGREE….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5093"/>
      </p:ext>
    </p:extLst>
  </p:cSld>
  <p:clrMapOvr>
    <a:masterClrMapping/>
  </p:clrMapOvr>
  <p:transition spd="slow" advTm="7132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3296"/>
          </a:xfrm>
          <a:solidFill>
            <a:schemeClr val="tx1"/>
          </a:solidFill>
        </p:spPr>
        <p:txBody>
          <a:bodyPr/>
          <a:lstStyle/>
          <a:p>
            <a:r>
              <a:rPr lang="en-CA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HALF OF WHAT THEY LEARN IN THEIR FIRST YEAR OF STUDY WILL BE OUTDATED BY THEIR 3RD YEAR OF STUDY.</a:t>
            </a:r>
            <a:br>
              <a:rPr lang="en-CA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816"/>
            <a:ext cx="4931973" cy="2959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2027" y="3898816"/>
            <a:ext cx="4931973" cy="29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64">
        <p:split orient="vert"/>
      </p:transition>
    </mc:Choice>
    <mc:Fallback xmlns="">
      <p:transition spd="slow" advTm="61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PREDICTIONS ARE DIFFICULT IN OUR MODERN WORLD BUT….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>
                <a:solidFill>
                  <a:srgbClr val="FF0000"/>
                </a:solidFill>
              </a:rPr>
              <a:t>IT IS PREDICTED THAT </a:t>
            </a:r>
            <a:r>
              <a:rPr lang="en-CA" dirty="0" smtClean="0">
                <a:solidFill>
                  <a:srgbClr val="FFFF00"/>
                </a:solidFill>
              </a:rPr>
              <a:t>BY 2049 1,000 COMPUTERS </a:t>
            </a:r>
            <a:r>
              <a:rPr lang="en-CA" dirty="0" smtClean="0">
                <a:solidFill>
                  <a:srgbClr val="FF0000"/>
                </a:solidFill>
              </a:rPr>
              <a:t>WILL EXCEED THE COMPUTATION ABILITIES OF THE ENTIRE HUMAN RACE.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45683"/>
      </p:ext>
    </p:extLst>
  </p:cSld>
  <p:clrMapOvr>
    <a:masterClrMapping/>
  </p:clrMapOvr>
  <p:transition spd="slow" advTm="824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2708" cy="144383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POLITICAL INSTABILITY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3834"/>
            <a:ext cx="9202709" cy="54141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56792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3200" dirty="0" smtClean="0">
                <a:solidFill>
                  <a:schemeClr val="bg1"/>
                </a:solidFill>
              </a:rPr>
              <a:t>YOUTH OF TODAY WILL LIVE IN A WORLD CHARACTERIZED BY POLICIAL </a:t>
            </a:r>
            <a:r>
              <a:rPr lang="en-CA" sz="3600" dirty="0" smtClean="0">
                <a:solidFill>
                  <a:srgbClr val="FFFF00"/>
                </a:solidFill>
              </a:rPr>
              <a:t>INSTABILITY</a:t>
            </a:r>
            <a:r>
              <a:rPr lang="en-CA" sz="3200" dirty="0" smtClean="0">
                <a:solidFill>
                  <a:schemeClr val="bg1"/>
                </a:solidFill>
              </a:rPr>
              <a:t> AND INCREASING FOCUS ON SAFETY AT ALL LEVELS. 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3600" dirty="0" smtClean="0">
                <a:solidFill>
                  <a:srgbClr val="FFFF00"/>
                </a:solidFill>
              </a:rPr>
              <a:t>AS FUTURE LEADERS THEY WILL NEED TO NAVIGATE THIS INSTABILITY AND FIND </a:t>
            </a:r>
            <a:r>
              <a:rPr lang="en-CA" sz="4400" dirty="0" smtClean="0">
                <a:solidFill>
                  <a:srgbClr val="FF0000"/>
                </a:solidFill>
              </a:rPr>
              <a:t>SOLUTIONS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10">
        <p:fade/>
      </p:transition>
    </mc:Choice>
    <mc:Fallback xmlns="">
      <p:transition spd="med" advTm="8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113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C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ECONOMICS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5" y="1291130"/>
            <a:ext cx="9144000" cy="6217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153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WILL CONTINUE TO BLUR BETWEEN NATIONAL AND GLOBAL ECONOMICS.</a:t>
            </a:r>
          </a:p>
          <a:p>
            <a:pPr marL="0" indent="0">
              <a:buNone/>
            </a:pPr>
            <a:endParaRPr lang="en-C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MULTINATIONAL COMPANIES HAVE THE WORLD TO CHOOSE FROM FOR A LABOUR FORCE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TECHNOLOGIES WILL BE A DRIVING FORCE </a:t>
            </a:r>
          </a:p>
        </p:txBody>
      </p:sp>
    </p:spTree>
    <p:extLst>
      <p:ext uri="{BB962C8B-B14F-4D97-AF65-F5344CB8AC3E}">
        <p14:creationId xmlns:p14="http://schemas.microsoft.com/office/powerpoint/2010/main" val="426669282"/>
      </p:ext>
    </p:extLst>
  </p:cSld>
  <p:clrMapOvr>
    <a:masterClrMapping/>
  </p:clrMapOvr>
  <p:transition spd="slow" advTm="8666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2204864"/>
            <a:ext cx="5317065" cy="47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7254"/>
          </a:xfrm>
          <a:solidFill>
            <a:srgbClr val="6BA42C"/>
          </a:solidFill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tx1"/>
                </a:solidFill>
              </a:rPr>
              <a:t>ECONOMICS: PREDICTED GLOBAL OPPORTUNITIES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37518"/>
            <a:ext cx="9036496" cy="512048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GREEN INDUSTRY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ALTERNATE ENERGY</a:t>
            </a:r>
          </a:p>
          <a:p>
            <a:pPr marL="3200400" lvl="7" indent="0" algn="r">
              <a:buNone/>
            </a:pPr>
            <a:r>
              <a:rPr lang="en-CA" sz="2800" b="1" dirty="0" smtClean="0">
                <a:solidFill>
                  <a:srgbClr val="FF0000"/>
                </a:solidFill>
              </a:rPr>
              <a:t>VOICE OVER INTERNET PROTOCOL SOCIAL CONSTRUCTION</a:t>
            </a:r>
          </a:p>
          <a:p>
            <a:pPr lvl="8" algn="r"/>
            <a:r>
              <a:rPr lang="en-CA" sz="2800" b="1" dirty="0" smtClean="0">
                <a:solidFill>
                  <a:srgbClr val="FF0000"/>
                </a:solidFill>
              </a:rPr>
              <a:t>BIO-TECHNOLOGIES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E-COMMERCE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SOCIAL NETWORK GAME DEVELOPMENT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HEALTH</a:t>
            </a:r>
          </a:p>
          <a:p>
            <a:pPr algn="r"/>
            <a:r>
              <a:rPr lang="en-CA" b="1" dirty="0" smtClean="0">
                <a:solidFill>
                  <a:srgbClr val="FF0000"/>
                </a:solidFill>
              </a:rPr>
              <a:t>EDUCATION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30">
        <p:fade/>
      </p:transition>
    </mc:Choice>
    <mc:Fallback xmlns="">
      <p:transition spd="med" advTm="8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1130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en-CA" dirty="0" smtClean="0"/>
              <a:t>FUTURISTS: PREDICTIONS OF TOP 10 ESSENTIAL SKILLS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07"/>
            <a:ext cx="9143999" cy="4525963"/>
          </a:xfrm>
        </p:spPr>
        <p:txBody>
          <a:bodyPr/>
          <a:lstStyle/>
          <a:p>
            <a:r>
              <a:rPr lang="en-CA" b="1" dirty="0" smtClean="0"/>
              <a:t>THEY WILL NEED TO KNOW HOW TO CREATE NEW WORLDS</a:t>
            </a:r>
          </a:p>
          <a:p>
            <a:endParaRPr lang="en-CA" b="1" dirty="0" smtClean="0"/>
          </a:p>
          <a:p>
            <a:r>
              <a:rPr lang="en-CA" b="1" dirty="0" smtClean="0"/>
              <a:t>THEY WILL NEED TO THINK HOLISTICALLY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THEY WILL NEED TO RESPOND TO CHANGE MENTALLY AND PHYSICALLY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16" y="4640159"/>
            <a:ext cx="4283968" cy="2317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5"/>
          <a:stretch/>
        </p:blipFill>
        <p:spPr>
          <a:xfrm>
            <a:off x="-21238" y="4653136"/>
            <a:ext cx="2422854" cy="2304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5"/>
          <a:stretch/>
        </p:blipFill>
        <p:spPr>
          <a:xfrm>
            <a:off x="6685584" y="4627182"/>
            <a:ext cx="2458416" cy="23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93879"/>
      </p:ext>
    </p:extLst>
  </p:cSld>
  <p:clrMapOvr>
    <a:masterClrMapping/>
  </p:clrMapOvr>
  <p:transition spd="slow" advTm="928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29113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CA" sz="6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Did You Know? 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72901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83 million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eople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 be born this year?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be born into a data economy.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98">
        <p:fade/>
      </p:transition>
    </mc:Choice>
    <mc:Fallback xmlns="">
      <p:transition spd="med" advTm="4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25343"/>
          </a:xfrm>
          <a:solidFill>
            <a:schemeClr val="tx1"/>
          </a:solidFill>
        </p:spPr>
        <p:txBody>
          <a:bodyPr/>
          <a:lstStyle/>
          <a:p>
            <a:r>
              <a:rPr lang="en-CA" dirty="0">
                <a:solidFill>
                  <a:srgbClr val="CCFF66"/>
                </a:solidFill>
              </a:rPr>
              <a:t>THEY WILL TURN INFORMATION INTO MATTER AND CREATE PROTOTYPES ON THE FLY</a:t>
            </a:r>
          </a:p>
          <a:p>
            <a:pPr marL="0" indent="0">
              <a:buNone/>
            </a:pPr>
            <a:endParaRPr lang="en-CA" dirty="0" smtClean="0">
              <a:solidFill>
                <a:srgbClr val="CCFF66"/>
              </a:solidFill>
            </a:endParaRPr>
          </a:p>
          <a:p>
            <a:r>
              <a:rPr lang="en-CA" dirty="0" smtClean="0">
                <a:solidFill>
                  <a:srgbClr val="CCFF66"/>
                </a:solidFill>
              </a:rPr>
              <a:t>THEY </a:t>
            </a:r>
            <a:r>
              <a:rPr lang="en-CA" dirty="0">
                <a:solidFill>
                  <a:srgbClr val="CCFF66"/>
                </a:solidFill>
              </a:rPr>
              <a:t>WILL HAVE TO BE ABLE TO KNOW HOW TO WORK WITHOUT DIRECT LEADERSHIP IN </a:t>
            </a:r>
            <a:r>
              <a:rPr lang="en-US" dirty="0" smtClean="0">
                <a:solidFill>
                  <a:srgbClr val="CCFF66"/>
                </a:solidFill>
              </a:rPr>
              <a:t>TIGHT TEMPORARY ORGANIZATIONS </a:t>
            </a:r>
          </a:p>
          <a:p>
            <a:pPr marL="0" indent="0">
              <a:buNone/>
            </a:pPr>
            <a:endParaRPr lang="en-US" dirty="0" smtClean="0">
              <a:solidFill>
                <a:srgbClr val="CCFF66"/>
              </a:solidFill>
            </a:endParaRPr>
          </a:p>
          <a:p>
            <a:r>
              <a:rPr lang="en-CA" dirty="0" smtClean="0">
                <a:solidFill>
                  <a:srgbClr val="CCFF66"/>
                </a:solidFill>
              </a:rPr>
              <a:t>LONG-TERM SECURE EMPLOYMENT FOUND IN EMPLOYEE-OWNED COMPANIES.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437"/>
            <a:ext cx="4716016" cy="2295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4562872"/>
            <a:ext cx="4716016" cy="22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6650"/>
      </p:ext>
    </p:extLst>
  </p:cSld>
  <p:clrMapOvr>
    <a:masterClrMapping/>
  </p:clrMapOvr>
  <p:transition spd="slow" advTm="9241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53"/>
            <a:ext cx="9144000" cy="5818658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Future </a:t>
            </a:r>
            <a:r>
              <a:rPr lang="en-CA" sz="2800" dirty="0">
                <a:solidFill>
                  <a:schemeClr val="bg1"/>
                </a:solidFill>
              </a:rPr>
              <a:t>skills will relate to mind-machine interfaces</a:t>
            </a:r>
            <a:r>
              <a:rPr lang="en-CA" sz="2800" dirty="0" smtClean="0">
                <a:solidFill>
                  <a:schemeClr val="bg1"/>
                </a:solidFill>
              </a:rPr>
              <a:t>.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/>
            </a:r>
            <a:br>
              <a:rPr lang="en-CA" sz="1800" dirty="0">
                <a:solidFill>
                  <a:schemeClr val="bg1"/>
                </a:solidFill>
              </a:rPr>
            </a:br>
            <a:r>
              <a:rPr lang="en-CA" sz="2800" dirty="0">
                <a:solidFill>
                  <a:schemeClr val="bg1"/>
                </a:solidFill>
              </a:rPr>
              <a:t>They will all be data analysts</a:t>
            </a:r>
            <a:r>
              <a:rPr lang="en-CA" sz="2800" dirty="0" smtClean="0">
                <a:solidFill>
                  <a:schemeClr val="bg1"/>
                </a:solidFill>
              </a:rPr>
              <a:t>.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/>
            </a:r>
            <a:br>
              <a:rPr lang="en-CA" sz="1800" dirty="0">
                <a:solidFill>
                  <a:schemeClr val="bg1"/>
                </a:solidFill>
              </a:rPr>
            </a:br>
            <a:r>
              <a:rPr lang="en-CA" sz="1800" b="0" dirty="0" smtClean="0">
                <a:solidFill>
                  <a:schemeClr val="bg1"/>
                </a:solidFill>
                <a:effectLst/>
              </a:rPr>
              <a:t/>
            </a:r>
            <a:br>
              <a:rPr lang="en-CA" sz="1800" b="0" dirty="0" smtClean="0">
                <a:solidFill>
                  <a:schemeClr val="bg1"/>
                </a:solidFill>
                <a:effectLst/>
              </a:rPr>
            </a:br>
            <a:r>
              <a:rPr lang="en-CA" sz="2800" dirty="0" smtClean="0">
                <a:solidFill>
                  <a:schemeClr val="bg1"/>
                </a:solidFill>
                <a:effectLst/>
              </a:rPr>
              <a:t>The </a:t>
            </a:r>
            <a:r>
              <a:rPr lang="en-CA" sz="2800" dirty="0">
                <a:solidFill>
                  <a:schemeClr val="bg1"/>
                </a:solidFill>
                <a:effectLst/>
              </a:rPr>
              <a:t>ability to tell a good story will be valued over spreadsheets, graphs, and data points.  </a:t>
            </a:r>
            <a:r>
              <a:rPr lang="en-CA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en-CA" sz="2800" dirty="0" smtClean="0">
                <a:solidFill>
                  <a:schemeClr val="bg1"/>
                </a:solidFill>
                <a:effectLst/>
              </a:rPr>
            </a:br>
            <a:r>
              <a:rPr lang="en-CA" sz="2800" dirty="0" smtClean="0">
                <a:solidFill>
                  <a:schemeClr val="bg1"/>
                </a:solidFill>
                <a:effectLst/>
              </a:rPr>
              <a:t/>
            </a:r>
            <a:br>
              <a:rPr lang="en-CA" sz="2800" dirty="0" smtClean="0">
                <a:solidFill>
                  <a:schemeClr val="bg1"/>
                </a:solidFill>
                <a:effectLst/>
              </a:rPr>
            </a:br>
            <a:r>
              <a:rPr lang="en-CA" sz="1800" b="0" dirty="0">
                <a:solidFill>
                  <a:schemeClr val="bg1"/>
                </a:solidFill>
                <a:effectLst/>
              </a:rPr>
              <a:t/>
            </a:r>
            <a:br>
              <a:rPr lang="en-CA" sz="1800" b="0" dirty="0">
                <a:solidFill>
                  <a:schemeClr val="bg1"/>
                </a:solidFill>
                <a:effectLst/>
              </a:rPr>
            </a:br>
            <a:r>
              <a:rPr lang="en-CA" sz="2400" dirty="0" smtClean="0">
                <a:solidFill>
                  <a:schemeClr val="bg1"/>
                </a:solidFill>
                <a:effectLst/>
              </a:rPr>
              <a:t>SOUND COMMUNICATION AND SOCIAL SKILLS WILL BE A LOST ART AND THOSE WHO HAVE THEM WILL BE VALUED AS LEADERS.</a:t>
            </a:r>
            <a:br>
              <a:rPr lang="en-CA" sz="2400" dirty="0" smtClean="0">
                <a:solidFill>
                  <a:schemeClr val="bg1"/>
                </a:solidFill>
                <a:effectLst/>
              </a:rPr>
            </a:br>
            <a:r>
              <a:rPr lang="en-CA" sz="2400" dirty="0">
                <a:solidFill>
                  <a:schemeClr val="bg1"/>
                </a:solidFill>
                <a:effectLst/>
              </a:rPr>
              <a:t/>
            </a:r>
            <a:br>
              <a:rPr lang="en-CA" sz="2400" dirty="0">
                <a:solidFill>
                  <a:schemeClr val="bg1"/>
                </a:solidFill>
                <a:effectLst/>
              </a:rPr>
            </a:br>
            <a:r>
              <a:rPr lang="en-CA" sz="2400" dirty="0" smtClean="0">
                <a:effectLst/>
              </a:rPr>
              <a:t/>
            </a:r>
            <a:br>
              <a:rPr lang="en-CA" sz="2400" dirty="0" smtClean="0">
                <a:effectLst/>
              </a:rPr>
            </a:br>
            <a:endParaRPr lang="en-US" sz="2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4805" r="-2864" b="35845"/>
          <a:stretch/>
        </p:blipFill>
        <p:spPr>
          <a:xfrm>
            <a:off x="0" y="4653136"/>
            <a:ext cx="3724086" cy="2420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4805" r="-2864" b="35845"/>
          <a:stretch/>
        </p:blipFill>
        <p:spPr>
          <a:xfrm>
            <a:off x="3563888" y="4976586"/>
            <a:ext cx="3600400" cy="2062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4805" r="-2864" b="35845"/>
          <a:stretch/>
        </p:blipFill>
        <p:spPr>
          <a:xfrm>
            <a:off x="6891818" y="5625829"/>
            <a:ext cx="246678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869"/>
      </p:ext>
    </p:extLst>
  </p:cSld>
  <p:clrMapOvr>
    <a:masterClrMapping/>
  </p:clrMapOvr>
  <p:transition spd="slow" advTm="9942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1130"/>
          </a:xfrm>
          <a:solidFill>
            <a:srgbClr val="6BA42C"/>
          </a:solidFill>
        </p:spPr>
        <p:txBody>
          <a:bodyPr/>
          <a:lstStyle/>
          <a:p>
            <a:pPr algn="ctr"/>
            <a:r>
              <a:rPr lang="en-CA" dirty="0" smtClean="0"/>
              <a:t>STEWARDS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5877272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INCREASING POPUALTION: ENVIRONMENTAL PRESSURE</a:t>
            </a:r>
          </a:p>
          <a:p>
            <a:pPr lvl="5"/>
            <a:r>
              <a:rPr lang="en-CA" sz="3200" b="1" dirty="0" smtClean="0">
                <a:solidFill>
                  <a:schemeClr val="bg1"/>
                </a:solidFill>
              </a:rPr>
              <a:t>SEVERE WEATHER; 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smtClean="0">
                <a:solidFill>
                  <a:schemeClr val="bg1"/>
                </a:solidFill>
              </a:rPr>
              <a:t>THE UPCOMING GENERATION WILL NEED TO FIND SOLUTIONS 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CULTURE OF CONSUMING EXAMINED; TECHNOLOGY AND INNOVATION USED TO FIND SOLUTIONS TO WASTE</a:t>
            </a:r>
          </a:p>
          <a:p>
            <a:pPr marL="0" indent="0">
              <a:buNone/>
            </a:pPr>
            <a:endParaRPr lang="en-C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5"/>
            <a:ext cx="4572001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4"/>
          <a:stretch/>
        </p:blipFill>
        <p:spPr>
          <a:xfrm>
            <a:off x="4572000" y="5893396"/>
            <a:ext cx="4572000" cy="9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8728"/>
      </p:ext>
    </p:extLst>
  </p:cSld>
  <p:clrMapOvr>
    <a:masterClrMapping/>
  </p:clrMapOvr>
  <p:transition spd="slow" advTm="816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0700" cy="121910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CA" dirty="0" smtClean="0"/>
              <a:t>GLOBAL MULTI-CULTURALISM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 smtClean="0"/>
              <a:t>THERE WILL BE A TENSION BETWEEN INCREASING GLOBAL MULTI-CULTURALISM AND PROMOTION OF NATIONALISM GROUNDED IN FEAR OF SAFETY.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7" y="4221088"/>
            <a:ext cx="9306745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61">
        <p:fade/>
      </p:transition>
    </mc:Choice>
    <mc:Fallback xmlns="">
      <p:transition spd="med" advTm="67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2" y="1425012"/>
            <a:ext cx="9324528" cy="54392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71400"/>
            <a:ext cx="9168386" cy="1700808"/>
          </a:xfrm>
          <a:solidFill>
            <a:schemeClr val="tx1"/>
          </a:solidFill>
        </p:spPr>
        <p:txBody>
          <a:bodyPr/>
          <a:lstStyle/>
          <a:p>
            <a:r>
              <a:rPr lang="en-CA" sz="6000" dirty="0" smtClean="0">
                <a:solidFill>
                  <a:schemeClr val="bg1"/>
                </a:solidFill>
              </a:rPr>
              <a:t>NOW YOU KNOW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48643"/>
      </p:ext>
    </p:extLst>
  </p:cSld>
  <p:clrMapOvr>
    <a:masterClrMapping/>
  </p:clrMapOvr>
  <p:transition spd="slow" advTm="4967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4597543"/>
            <a:ext cx="5963562" cy="1066800"/>
          </a:xfrm>
        </p:spPr>
        <p:txBody>
          <a:bodyPr>
            <a:noAutofit/>
          </a:bodyPr>
          <a:lstStyle/>
          <a:p>
            <a:pPr algn="r"/>
            <a:r>
              <a:rPr lang="en-C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Contemporary</a:t>
            </a:r>
            <a:br>
              <a:rPr lang="en-CA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CA" sz="8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World</a:t>
            </a:r>
            <a:endParaRPr lang="en-US" sz="8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933056"/>
            <a:ext cx="66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  <a:latin typeface="Arial Black" panose="020B0A04020102020204" pitchFamily="34" charset="0"/>
              </a:rPr>
              <a:t>The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45" y="743706"/>
            <a:ext cx="3226382" cy="31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6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54"/>
    </mc:Choice>
    <mc:Fallback xmlns="">
      <p:transition advTm="245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8418" y="1681644"/>
            <a:ext cx="1512168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Rage Italic" panose="03070502040507070304" pitchFamily="66" charset="0"/>
              </a:rPr>
              <a:t>2016</a:t>
            </a:r>
            <a:endParaRPr lang="en-CA" sz="3200" dirty="0">
              <a:solidFill>
                <a:srgbClr val="00B050"/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161927"/>
            <a:ext cx="508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 Black" panose="020B0A04020102020204" pitchFamily="34" charset="0"/>
                <a:cs typeface="Adobe Hebrew" panose="02040503050201020203" pitchFamily="18" charset="-79"/>
              </a:rPr>
              <a:t>TOWN HALL</a:t>
            </a:r>
            <a:endParaRPr lang="en-CA" sz="5400" dirty="0">
              <a:solidFill>
                <a:srgbClr val="0070C0"/>
              </a:solidFill>
              <a:latin typeface="Arial Black" panose="020B0A04020102020204" pitchFamily="34" charset="0"/>
              <a:cs typeface="Adobe Hebrew" panose="02040503050201020203" pitchFamily="18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54353"/>
            <a:ext cx="2952328" cy="1407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767" y="968217"/>
            <a:ext cx="1425516" cy="1409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1743" y="285293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spc="42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Lethbridge School District No. 51</a:t>
            </a:r>
            <a:endParaRPr lang="en-CA" sz="1600" spc="42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9254"/>
            <a:ext cx="4048125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2852936"/>
            <a:ext cx="161925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6471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CA" sz="4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POPULATION GROWTH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5446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548" y="1916832"/>
            <a:ext cx="8136904" cy="4275740"/>
          </a:xfrm>
        </p:spPr>
        <p:txBody>
          <a:bodyPr/>
          <a:lstStyle/>
          <a:p>
            <a:pPr marL="0" indent="0">
              <a:buNone/>
            </a:pPr>
            <a:r>
              <a:rPr lang="en-C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THERE ARE 7.3 BILLION PEOPLE</a:t>
            </a:r>
          </a:p>
          <a:p>
            <a:pPr marL="0" indent="0">
              <a:buNone/>
            </a:pPr>
            <a:endParaRPr lang="en-CA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2050 THERE WILL BE 10 BILLION</a:t>
            </a:r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98">
        <p14:reveal/>
      </p:transition>
    </mc:Choice>
    <mc:Fallback xmlns="">
      <p:transition spd="slow" advTm="2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734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rgbClr val="FF0000"/>
                </a:solidFill>
              </a:rPr>
              <a:t>DID YOU KNOW….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1204791"/>
            <a:ext cx="9127526" cy="56593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8435280" cy="4675528"/>
          </a:xfrm>
        </p:spPr>
        <p:txBody>
          <a:bodyPr>
            <a:normAutofit lnSpcReduction="10000"/>
          </a:bodyPr>
          <a:lstStyle/>
          <a:p>
            <a:endParaRPr lang="en-CA" dirty="0" smtClean="0"/>
          </a:p>
          <a:p>
            <a:pPr marL="0" indent="0">
              <a:buNone/>
            </a:pPr>
            <a:r>
              <a:rPr lang="en-CA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CA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	25% OF THE 						POPULATION IN 					CHINA WITH THE 					HIGHEST IQ’S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 GREATER THAN THE ENTIRE POPULATION OF NORTH AMERICA?</a:t>
            </a:r>
            <a:endParaRPr lang="en-US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95">
        <p:circle/>
      </p:transition>
    </mc:Choice>
    <mc:Fallback xmlns="">
      <p:transition spd="slow" advTm="699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smtClean="0"/>
              <a:t>IN INDIA IT IS THE TOP 28%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834"/>
            <a:ext cx="9144000" cy="63358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4383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A" sz="5400" b="1" dirty="0" smtClean="0"/>
          </a:p>
          <a:p>
            <a:pPr marL="0" indent="0">
              <a:buNone/>
            </a:pPr>
            <a:r>
              <a:rPr lang="en-C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TRANSLATION:</a:t>
            </a:r>
          </a:p>
          <a:p>
            <a:pPr marL="0" indent="0">
              <a:buNone/>
            </a:pPr>
            <a:endParaRPr lang="en-CA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MORE HONOR KIDS THAN WE HAVE KIDS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82731"/>
      </p:ext>
    </p:extLst>
  </p:cSld>
  <p:clrMapOvr>
    <a:masterClrMapping/>
  </p:clrMapOvr>
  <p:transition spd="med" advTm="7179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/>
              <a:t>DID YOU KNOW?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ESTIMATED THAT TODAY’S LEARNER WILL HAVE 10-14 JOBS</a:t>
            </a:r>
          </a:p>
          <a:p>
            <a:pPr marL="0" indent="0">
              <a:buNone/>
            </a:pP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AGE OF 38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49080"/>
            <a:ext cx="5076056" cy="25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3753"/>
      </p:ext>
    </p:extLst>
  </p:cSld>
  <p:clrMapOvr>
    <a:masterClrMapping/>
  </p:clrMapOvr>
  <p:transition spd="slow" advTm="623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400"/>
            <a:ext cx="8999984" cy="52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"/>
            <a:ext cx="9144000" cy="186964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The top in-demand jobs that did not exist 10 years ago.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1310" y="2083596"/>
            <a:ext cx="4040188" cy="2425523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IOS AND ANDROID DEVELOPER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CLOUD SERVICES SPECIALIST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2681" y="4653136"/>
            <a:ext cx="4040188" cy="1926375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DIGITAL MARKETING MANAGER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2075347"/>
            <a:ext cx="4041775" cy="2433772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SOCIAL MEDIA INTERN</a:t>
            </a:r>
          </a:p>
          <a:p>
            <a:endParaRPr lang="en-CA" dirty="0"/>
          </a:p>
          <a:p>
            <a:r>
              <a:rPr lang="en-CA" dirty="0" smtClean="0"/>
              <a:t>BIG DATA ARCHITECT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4653136"/>
            <a:ext cx="4041775" cy="1868806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DATA SCIENTIST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smtClean="0"/>
              <a:t>UI/UX DESIGNER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7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24">
        <p:fade/>
      </p:transition>
    </mc:Choice>
    <mc:Fallback xmlns="">
      <p:transition spd="med" advTm="8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7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sz="4400" dirty="0" smtClean="0"/>
              <a:t>Jobs expected to experience growth over the next 10 years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1310" y="2083596"/>
            <a:ext cx="4040188" cy="2425523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HOME HEALTH CARE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MARKETING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ARTS AND CULTURE</a:t>
            </a:r>
          </a:p>
          <a:p>
            <a:endParaRPr lang="en-CA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2681" y="4653136"/>
            <a:ext cx="4040188" cy="1926375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INVENTORS</a:t>
            </a:r>
          </a:p>
          <a:p>
            <a:pPr marL="0" indent="0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COMMUNICATION SPECIALISTS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2075347"/>
            <a:ext cx="4041775" cy="243377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            LOGISTICS</a:t>
            </a: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                     TRADES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4509119"/>
            <a:ext cx="4041775" cy="2012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INFORMATION SPECIALISTS</a:t>
            </a:r>
          </a:p>
          <a:p>
            <a:pPr marL="0" indent="0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                   GREEN JOBS</a:t>
            </a:r>
          </a:p>
          <a:p>
            <a:pPr marL="0" indent="0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WELLNESS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88">
        <p:fade/>
      </p:transition>
    </mc:Choice>
    <mc:Fallback xmlns="">
      <p:transition spd="med" advTm="90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505</TotalTime>
  <Words>559</Words>
  <Application>Microsoft Office PowerPoint</Application>
  <PresentationFormat>On-screen Show (4:3)</PresentationFormat>
  <Paragraphs>161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Adobe Devanagari</vt:lpstr>
      <vt:lpstr>Adobe Hebrew</vt:lpstr>
      <vt:lpstr>Arial</vt:lpstr>
      <vt:lpstr>Arial Black</vt:lpstr>
      <vt:lpstr>Calibri</vt:lpstr>
      <vt:lpstr>Microsoft Himalaya</vt:lpstr>
      <vt:lpstr>Microsoft New Tai Lue</vt:lpstr>
      <vt:lpstr>Rage Italic</vt:lpstr>
      <vt:lpstr>20058-cubes</vt:lpstr>
      <vt:lpstr>2016</vt:lpstr>
      <vt:lpstr>Contemporary World</vt:lpstr>
      <vt:lpstr>Did You Know? </vt:lpstr>
      <vt:lpstr>POPULATION GROWTH</vt:lpstr>
      <vt:lpstr>DID YOU KNOW….</vt:lpstr>
      <vt:lpstr>IN INDIA IT IS THE TOP 28%</vt:lpstr>
      <vt:lpstr>DID YOU KNOW?</vt:lpstr>
      <vt:lpstr>The top in-demand jobs that did not exist 10 years ago.</vt:lpstr>
      <vt:lpstr>Jobs expected to experience growth over the next 10 years</vt:lpstr>
      <vt:lpstr>WE ARE CURRENTLY PREPARING STUDENTS FOR JOBS THAT DON’T YET EXIST. </vt:lpstr>
      <vt:lpstr>USING TECHNOLOGIES THAT HAVEN’T YET BEEN INVENTED</vt:lpstr>
      <vt:lpstr>IN ORDER TO SOLVE PROBLEMS WE DON’T EVEN KNOW EXIST YET</vt:lpstr>
      <vt:lpstr>DID YOU KNOW?</vt:lpstr>
      <vt:lpstr>10 MILLION SELF-DRIVING CARS WILL BE ON THE ROAD BY 2020.</vt:lpstr>
      <vt:lpstr>IN THE WORLD THERE ARE OVER 1.55 BILLION FACEBOOK USERS.  1.75 MILLION USERS CONNECTED EACH MOMENT  350 MILLION PHOTOS UPLOADED PER DAY</vt:lpstr>
      <vt:lpstr>1 OUT OF 6 COUPLES MARRIED LAST YEAR MET ON LINE    1 IN 5 DIVORCES WERE BLAMED ON FACEBOOK - </vt:lpstr>
      <vt:lpstr>E-REPUTATION</vt:lpstr>
      <vt:lpstr>THE RISE OF </vt:lpstr>
      <vt:lpstr>THE AGE OF IMAGES</vt:lpstr>
      <vt:lpstr>DAILY</vt:lpstr>
      <vt:lpstr>8.000.000.000.000.000.000.000.000+ 8 ZETABYTES  OF UNIQUE NEW DATA CREATED WORLD WIDE IN 2015</vt:lpstr>
      <vt:lpstr>THAT IS MORE THAN THE PREVIOUS 5,000 YEARS</vt:lpstr>
      <vt:lpstr>THE AMOUNT OF TECHNICAL INFORMATION IS DOUBLING EVERY TWO YEARS  THIS MEANS THAT FOR STUDENTS STARTING A FOUR YEAR TECHNICAL DEGREE….</vt:lpstr>
      <vt:lpstr>HALF OF WHAT THEY LEARN IN THEIR FIRST YEAR OF STUDY WILL BE OUTDATED BY THEIR 3RD YEAR OF STUDY.   </vt:lpstr>
      <vt:lpstr>PREDICTIONS ARE DIFFICULT IN OUR MODERN WORLD BUT….  IT IS PREDICTED THAT BY 2049 1,000 COMPUTERS WILL EXCEED THE COMPUTATION ABILITIES OF THE ENTIRE HUMAN RACE. </vt:lpstr>
      <vt:lpstr>POLITICAL INSTABILITY</vt:lpstr>
      <vt:lpstr>GLOBAL ECONOMICS</vt:lpstr>
      <vt:lpstr>ECONOMICS: PREDICTED GLOBAL OPPORTUNITIES</vt:lpstr>
      <vt:lpstr>FUTURISTS: PREDICTIONS OF TOP 10 ESSENTIAL SKILLS FOR SUCCESS</vt:lpstr>
      <vt:lpstr>PowerPoint Presentation</vt:lpstr>
      <vt:lpstr>Future skills will relate to mind-machine interfaces.  They will all be data analysts.   The ability to tell a good story will be valued over spreadsheets, graphs, and data points.     SOUND COMMUNICATION AND SOCIAL SKILLS WILL BE A LOST ART AND THOSE WHO HAVE THEM WILL BE VALUED AS LEADERS.   </vt:lpstr>
      <vt:lpstr>STEWARDS OF THE ENVIRONMENT</vt:lpstr>
      <vt:lpstr>GLOBAL MULTI-CULTURALISM</vt:lpstr>
      <vt:lpstr>NOW YOU KNOW</vt:lpstr>
      <vt:lpstr>Contemporary World</vt:lpstr>
      <vt:lpstr>2016</vt:lpstr>
    </vt:vector>
  </TitlesOfParts>
  <Company>Lethbridge School District $51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Contemporary World</dc:title>
  <dc:creator>Cheryl Gilmore</dc:creator>
  <cp:lastModifiedBy>Garrett Simmons</cp:lastModifiedBy>
  <cp:revision>42</cp:revision>
  <dcterms:created xsi:type="dcterms:W3CDTF">2016-01-31T22:21:46Z</dcterms:created>
  <dcterms:modified xsi:type="dcterms:W3CDTF">2016-02-09T16:39:47Z</dcterms:modified>
</cp:coreProperties>
</file>